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71" r:id="rId2"/>
    <p:sldId id="272" r:id="rId3"/>
    <p:sldId id="281" r:id="rId4"/>
    <p:sldId id="279" r:id="rId5"/>
    <p:sldId id="275" r:id="rId6"/>
    <p:sldId id="282" r:id="rId7"/>
    <p:sldId id="283" r:id="rId8"/>
    <p:sldId id="291" r:id="rId9"/>
    <p:sldId id="280" r:id="rId10"/>
    <p:sldId id="285" r:id="rId11"/>
    <p:sldId id="289" r:id="rId12"/>
    <p:sldId id="284" r:id="rId13"/>
    <p:sldId id="286" r:id="rId14"/>
    <p:sldId id="287" r:id="rId15"/>
    <p:sldId id="277" r:id="rId16"/>
    <p:sldId id="290" r:id="rId17"/>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0760" autoAdjust="0"/>
  </p:normalViewPr>
  <p:slideViewPr>
    <p:cSldViewPr snapToGrid="0">
      <p:cViewPr varScale="1">
        <p:scale>
          <a:sx n="100" d="100"/>
          <a:sy n="100" d="100"/>
        </p:scale>
        <p:origin x="1758"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DCFC431-4449-4C7B-9A11-7C58D66C9D23}"/>
              </a:ext>
            </a:extLst>
          </p:cNvPr>
          <p:cNvSpPr>
            <a:spLocks noGrp="1"/>
          </p:cNvSpPr>
          <p:nvPr>
            <p:ph type="hdr" sz="quarter"/>
          </p:nvPr>
        </p:nvSpPr>
        <p:spPr>
          <a:xfrm>
            <a:off x="0" y="0"/>
            <a:ext cx="2971800" cy="499012"/>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1981EB30-5586-47B0-BABF-4A249D612236}"/>
              </a:ext>
            </a:extLst>
          </p:cNvPr>
          <p:cNvSpPr>
            <a:spLocks noGrp="1"/>
          </p:cNvSpPr>
          <p:nvPr>
            <p:ph type="dt" sz="quarter" idx="1"/>
          </p:nvPr>
        </p:nvSpPr>
        <p:spPr>
          <a:xfrm>
            <a:off x="3884613" y="0"/>
            <a:ext cx="2971800" cy="499012"/>
          </a:xfrm>
          <a:prstGeom prst="rect">
            <a:avLst/>
          </a:prstGeom>
        </p:spPr>
        <p:txBody>
          <a:bodyPr vert="horz" lIns="91434" tIns="45717" rIns="91434" bIns="45717" rtlCol="0"/>
          <a:lstStyle>
            <a:lvl1pPr algn="r">
              <a:defRPr sz="1200"/>
            </a:lvl1pPr>
          </a:lstStyle>
          <a:p>
            <a:endParaRPr kumimoji="1" lang="ja-JP" altLang="en-US"/>
          </a:p>
        </p:txBody>
      </p:sp>
      <p:sp>
        <p:nvSpPr>
          <p:cNvPr id="4" name="フッター プレースホルダー 3">
            <a:extLst>
              <a:ext uri="{FF2B5EF4-FFF2-40B4-BE49-F238E27FC236}">
                <a16:creationId xmlns:a16="http://schemas.microsoft.com/office/drawing/2014/main" id="{50A5580D-A214-427F-A970-C546B573C11D}"/>
              </a:ext>
            </a:extLst>
          </p:cNvPr>
          <p:cNvSpPr>
            <a:spLocks noGrp="1"/>
          </p:cNvSpPr>
          <p:nvPr>
            <p:ph type="ftr" sz="quarter" idx="2"/>
          </p:nvPr>
        </p:nvSpPr>
        <p:spPr>
          <a:xfrm>
            <a:off x="0" y="9446679"/>
            <a:ext cx="2971800" cy="499011"/>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038503C-819E-4D61-89E9-C5CFB8E29E9E}"/>
              </a:ext>
            </a:extLst>
          </p:cNvPr>
          <p:cNvSpPr>
            <a:spLocks noGrp="1"/>
          </p:cNvSpPr>
          <p:nvPr>
            <p:ph type="sldNum" sz="quarter" idx="3"/>
          </p:nvPr>
        </p:nvSpPr>
        <p:spPr>
          <a:xfrm>
            <a:off x="3884613" y="9446679"/>
            <a:ext cx="2971800" cy="499011"/>
          </a:xfrm>
          <a:prstGeom prst="rect">
            <a:avLst/>
          </a:prstGeom>
        </p:spPr>
        <p:txBody>
          <a:bodyPr vert="horz" lIns="91434" tIns="45717" rIns="91434" bIns="45717" rtlCol="0" anchor="b"/>
          <a:lstStyle>
            <a:lvl1pPr algn="r">
              <a:defRPr sz="1200"/>
            </a:lvl1pPr>
          </a:lstStyle>
          <a:p>
            <a:fld id="{A50CD122-13E6-42B4-8C32-CACCD5D4CE6B}" type="slidenum">
              <a:rPr kumimoji="1" lang="ja-JP" altLang="en-US" smtClean="0"/>
              <a:t>‹#›</a:t>
            </a:fld>
            <a:endParaRPr kumimoji="1" lang="ja-JP" altLang="en-US"/>
          </a:p>
        </p:txBody>
      </p:sp>
    </p:spTree>
    <p:extLst>
      <p:ext uri="{BB962C8B-B14F-4D97-AF65-F5344CB8AC3E}">
        <p14:creationId xmlns:p14="http://schemas.microsoft.com/office/powerpoint/2010/main" val="3995210677"/>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9012"/>
          </a:xfrm>
          <a:prstGeom prst="rect">
            <a:avLst/>
          </a:prstGeom>
        </p:spPr>
        <p:txBody>
          <a:bodyPr vert="horz" lIns="91434" tIns="45717" rIns="91434" bIns="45717"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5800" y="4786363"/>
            <a:ext cx="5486400" cy="3916115"/>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9"/>
            <a:ext cx="2971800" cy="499011"/>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9"/>
            <a:ext cx="2971800" cy="499011"/>
          </a:xfrm>
          <a:prstGeom prst="rect">
            <a:avLst/>
          </a:prstGeom>
        </p:spPr>
        <p:txBody>
          <a:bodyPr vert="horz" lIns="91434" tIns="45717" rIns="91434" bIns="45717" rtlCol="0" anchor="b"/>
          <a:lstStyle>
            <a:lvl1pPr algn="r">
              <a:defRPr sz="1200"/>
            </a:lvl1pPr>
          </a:lstStyle>
          <a:p>
            <a:fld id="{8AE8381E-2229-416C-BFCC-01794954921E}" type="slidenum">
              <a:rPr kumimoji="1" lang="ja-JP" altLang="en-US" smtClean="0"/>
              <a:t>‹#›</a:t>
            </a:fld>
            <a:endParaRPr kumimoji="1" lang="ja-JP" altLang="en-US"/>
          </a:p>
        </p:txBody>
      </p:sp>
    </p:spTree>
    <p:extLst>
      <p:ext uri="{BB962C8B-B14F-4D97-AF65-F5344CB8AC3E}">
        <p14:creationId xmlns:p14="http://schemas.microsoft.com/office/powerpoint/2010/main" val="3216229111"/>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272577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232883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852225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r>
              <a:rPr kumimoji="1" lang="ja-JP" altLang="en-US" dirty="0"/>
              <a:t>これから応募受付が始まり、</a:t>
            </a:r>
            <a:r>
              <a:rPr kumimoji="1" lang="en-US" altLang="ja-JP" dirty="0"/>
              <a:t>11</a:t>
            </a:r>
            <a:r>
              <a:rPr kumimoji="1" lang="ja-JP" altLang="en-US" dirty="0"/>
              <a:t>月の面接選考に向けて緊張の時期が始まります</a:t>
            </a:r>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925097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851599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r>
              <a:rPr kumimoji="1" lang="ja-JP" altLang="en-US" dirty="0"/>
              <a:t>山本ガバナー、福家財団委員長はじめ派遣国ホストクラブである東大阪</a:t>
            </a:r>
            <a:r>
              <a:rPr kumimoji="1" lang="en-US" altLang="ja-JP" dirty="0"/>
              <a:t>RC</a:t>
            </a:r>
            <a:r>
              <a:rPr kumimoji="1" lang="ja-JP" altLang="en-US" dirty="0"/>
              <a:t>会長幹事様、四宮ガバナーエレクト、</a:t>
            </a:r>
            <a:endParaRPr kumimoji="1" lang="en-US" altLang="ja-JP" dirty="0"/>
          </a:p>
          <a:p>
            <a:r>
              <a:rPr kumimoji="1" lang="ja-JP" altLang="en-US" dirty="0"/>
              <a:t>宮里代表幹事、小委員長、財団委員の皆様にご参集頂き終始和やかな雰囲気の中、オリエンテーションの実施</a:t>
            </a:r>
            <a:endParaRPr kumimoji="1" lang="en-US" altLang="ja-JP" dirty="0"/>
          </a:p>
          <a:p>
            <a:r>
              <a:rPr kumimoji="1" lang="ja-JP" altLang="en-US" dirty="0"/>
              <a:t>高城さんの自己紹介プレゼンテーション、そして歓送会を行いました。</a:t>
            </a:r>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193643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479098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895464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r>
              <a:rPr kumimoji="1" lang="ja-JP" altLang="en-US" dirty="0"/>
              <a:t>まずは自己紹介＆奨学金小委員会のご紹介</a:t>
            </a:r>
            <a:endParaRPr kumimoji="1" lang="en-US" altLang="ja-JP" dirty="0"/>
          </a:p>
          <a:p>
            <a:r>
              <a:rPr kumimoji="1" lang="ja-JP" altLang="en-US" dirty="0"/>
              <a:t>ロータリー財団員会の中の小委員会として、委員会メンバーは財団委員会メンバー全員です</a:t>
            </a:r>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948095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r>
              <a:rPr kumimoji="1" lang="ja-JP" altLang="en-US" dirty="0"/>
              <a:t>奨学金（フェローシップ）という切り口で存在する</a:t>
            </a:r>
            <a:r>
              <a:rPr kumimoji="1" lang="en-US" altLang="ja-JP" dirty="0"/>
              <a:t>3</a:t>
            </a:r>
            <a:r>
              <a:rPr kumimoji="1" lang="ja-JP" altLang="en-US" dirty="0" err="1"/>
              <a:t>つの</a:t>
            </a:r>
            <a:r>
              <a:rPr kumimoji="1" lang="ja-JP" altLang="en-US" dirty="0"/>
              <a:t>奨学金プログラム</a:t>
            </a:r>
            <a:endParaRPr kumimoji="1" lang="en-US" altLang="ja-JP" dirty="0"/>
          </a:p>
          <a:p>
            <a:r>
              <a:rPr kumimoji="1" lang="ja-JP" altLang="en-US" dirty="0"/>
              <a:t>地区補助金による奨学金は地区補助金申請プロセスと同様です。</a:t>
            </a:r>
            <a:endParaRPr kumimoji="1" lang="en-US" altLang="ja-JP" dirty="0"/>
          </a:p>
          <a:p>
            <a:r>
              <a:rPr kumimoji="1" lang="ja-JP" altLang="en-US" dirty="0"/>
              <a:t>本日はグローバル補助金及び平和フェローシップについて少し詳しくご紹介させて頂きます</a:t>
            </a:r>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315873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53158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r>
              <a:rPr kumimoji="1" lang="ja-JP" altLang="en-US" dirty="0"/>
              <a:t>先ずは平和フェローシップについてご紹介いたします</a:t>
            </a:r>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445867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r>
              <a:rPr kumimoji="1" lang="ja-JP" altLang="en-US" dirty="0"/>
              <a:t>ポールハリスは２度の世界大戦の中を生き、世界平和の難しさを痛感し、強く平和を求めたロータリアンでありました。</a:t>
            </a:r>
            <a:endParaRPr kumimoji="1" lang="en-US" altLang="ja-JP" dirty="0"/>
          </a:p>
          <a:p>
            <a:r>
              <a:rPr kumimoji="1" lang="ja-JP" altLang="en-US" dirty="0"/>
              <a:t>ポールハリスの没後</a:t>
            </a:r>
            <a:r>
              <a:rPr kumimoji="1" lang="en-US" altLang="ja-JP" dirty="0"/>
              <a:t>50</a:t>
            </a:r>
            <a:r>
              <a:rPr kumimoji="1" lang="ja-JP" altLang="en-US" dirty="0"/>
              <a:t>年を記念し、彼のメモリアルプログラムとして</a:t>
            </a:r>
            <a:r>
              <a:rPr kumimoji="1" lang="en-US" altLang="ja-JP" dirty="0"/>
              <a:t>2002</a:t>
            </a:r>
            <a:r>
              <a:rPr kumimoji="1" lang="ja-JP" altLang="en-US" dirty="0"/>
              <a:t>年創立されました。</a:t>
            </a:r>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944508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r>
              <a:rPr kumimoji="1" lang="ja-JP" altLang="en-US" dirty="0"/>
              <a:t>平和フェローシップには</a:t>
            </a:r>
            <a:r>
              <a:rPr kumimoji="1" lang="en-US" altLang="ja-JP" dirty="0"/>
              <a:t>2</a:t>
            </a:r>
            <a:r>
              <a:rPr kumimoji="1" lang="ja-JP" altLang="en-US" dirty="0" err="1"/>
              <a:t>つの</a:t>
            </a:r>
            <a:r>
              <a:rPr kumimoji="1" lang="ja-JP" altLang="en-US" dirty="0"/>
              <a:t>プログラムがあります。</a:t>
            </a:r>
            <a:endParaRPr kumimoji="1" lang="en-US" altLang="ja-JP" dirty="0"/>
          </a:p>
          <a:p>
            <a:r>
              <a:rPr kumimoji="1" lang="ja-JP" altLang="en-US" dirty="0"/>
              <a:t>いずれにせよ世界の本当に優秀な候補者の中から厳選される本当に狭き門と言えるプログラムでしょう</a:t>
            </a:r>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441819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r>
              <a:rPr kumimoji="1" lang="ja-JP" altLang="en-US" dirty="0"/>
              <a:t>前年度受付において現在、女性お一人を地区は推薦し、</a:t>
            </a:r>
            <a:r>
              <a:rPr kumimoji="1" lang="en-US" altLang="ja-JP" dirty="0"/>
              <a:t>11</a:t>
            </a:r>
            <a:r>
              <a:rPr kumimoji="1" lang="ja-JP" altLang="en-US" dirty="0"/>
              <a:t>月の結果通知を待っています</a:t>
            </a:r>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350355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43013"/>
            <a:ext cx="4476750" cy="3357562"/>
          </a:xfrm>
        </p:spPr>
      </p:sp>
      <p:sp>
        <p:nvSpPr>
          <p:cNvPr id="3" name="ノート プレースホルダー 2"/>
          <p:cNvSpPr>
            <a:spLocks noGrp="1"/>
          </p:cNvSpPr>
          <p:nvPr>
            <p:ph type="body" idx="1"/>
          </p:nvPr>
        </p:nvSpPr>
        <p:spPr/>
        <p:txBody>
          <a:bodyPr/>
          <a:lstStyle/>
          <a:p>
            <a:r>
              <a:rPr kumimoji="1" lang="ja-JP" altLang="en-US" dirty="0"/>
              <a:t>続いてグローバル補助金奨学生のご紹介をします</a:t>
            </a:r>
            <a:endParaRPr kumimoji="1" lang="en-US" altLang="ja-JP" dirty="0"/>
          </a:p>
        </p:txBody>
      </p:sp>
      <p:sp>
        <p:nvSpPr>
          <p:cNvPr id="5" name="日付プレースホルダー 4">
            <a:extLst>
              <a:ext uri="{FF2B5EF4-FFF2-40B4-BE49-F238E27FC236}">
                <a16:creationId xmlns:a16="http://schemas.microsoft.com/office/drawing/2014/main" id="{7D8E2792-3B0A-43D2-9BDF-44B88E4BD34C}"/>
              </a:ext>
            </a:extLst>
          </p:cNvPr>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01221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4435261-8B53-4220-BE97-6F863200BFEC}" type="datetime1">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254022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A99DB1-190A-488E-8F3B-78D10DC58A89}" type="datetime1">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385629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EE5DDF6-CB99-4B44-8E4D-AF4992B8D20E}" type="datetime1">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15730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470E3-EF7B-4A19-92BE-16605CF9F334}" type="datetime1">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322904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F7BD6FF-E6F5-4323-BED9-9D3F345C366A}" type="datetime1">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252651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F74134-AB71-45D2-B01D-B86063970C92}" type="datetime1">
              <a:rPr kumimoji="1" lang="ja-JP" altLang="en-US" smtClean="0"/>
              <a:t>2018/8/28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109968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F29970-AF37-402F-A471-06B90F09F1EE}" type="datetime1">
              <a:rPr kumimoji="1" lang="ja-JP" altLang="en-US" smtClean="0"/>
              <a:t>2018/8/28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309942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66B9738-28EC-46D7-946D-81CB55CC288D}" type="datetime1">
              <a:rPr kumimoji="1" lang="ja-JP" altLang="en-US" smtClean="0"/>
              <a:t>2018/8/28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424707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B93701-B86B-41F5-A143-E2AC43CF5586}" type="datetime1">
              <a:rPr kumimoji="1" lang="ja-JP" altLang="en-US" smtClean="0"/>
              <a:t>2018/8/28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1346379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BB609B-ED12-4521-9546-B5A733667911}" type="datetime1">
              <a:rPr kumimoji="1" lang="ja-JP" altLang="en-US" smtClean="0"/>
              <a:t>2018/8/28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266531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A99C86-F9DC-43D6-A89A-8CC7FF255577}" type="datetime1">
              <a:rPr kumimoji="1" lang="ja-JP" altLang="en-US" smtClean="0"/>
              <a:t>2018/8/28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230276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E5447-F03C-46FB-AFA6-B9A1D4DA904C}" type="datetime1">
              <a:rPr kumimoji="1" lang="ja-JP" altLang="en-US" smtClean="0"/>
              <a:t>2018/8/28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F92A9-8F10-4F55-8D02-3724091796F1}" type="slidenum">
              <a:rPr kumimoji="1" lang="ja-JP" altLang="en-US" smtClean="0"/>
              <a:t>‹#›</a:t>
            </a:fld>
            <a:endParaRPr kumimoji="1" lang="ja-JP" altLang="en-US"/>
          </a:p>
        </p:txBody>
      </p:sp>
    </p:spTree>
    <p:extLst>
      <p:ext uri="{BB962C8B-B14F-4D97-AF65-F5344CB8AC3E}">
        <p14:creationId xmlns:p14="http://schemas.microsoft.com/office/powerpoint/2010/main" val="1591072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2312204"/>
            <a:ext cx="9143997" cy="1508105"/>
          </a:xfrm>
          <a:prstGeom prst="rect">
            <a:avLst/>
          </a:prstGeom>
          <a:noFill/>
        </p:spPr>
        <p:txBody>
          <a:bodyPr wrap="square" rtlCol="0">
            <a:spAutoFit/>
          </a:bodyPr>
          <a:lstStyle/>
          <a:p>
            <a:pPr algn="ctr"/>
            <a:r>
              <a:rPr lang="en-US" altLang="ja-JP" sz="3200" b="1" dirty="0">
                <a:latin typeface="+mn-ea"/>
              </a:rPr>
              <a:t>2018-19</a:t>
            </a:r>
            <a:r>
              <a:rPr lang="ja-JP" altLang="en-US" sz="3200" b="1" dirty="0">
                <a:latin typeface="+mn-ea"/>
              </a:rPr>
              <a:t>年度地区ロータリー財団セミナー</a:t>
            </a:r>
            <a:endParaRPr lang="en-US" altLang="ja-JP" sz="3200" b="1" dirty="0">
              <a:latin typeface="+mn-ea"/>
            </a:endParaRPr>
          </a:p>
          <a:p>
            <a:pPr algn="ctr"/>
            <a:r>
              <a:rPr lang="ja-JP" altLang="en-US" sz="6000" b="1" dirty="0">
                <a:latin typeface="+mn-ea"/>
              </a:rPr>
              <a:t>財団奨学金プログラム</a:t>
            </a:r>
          </a:p>
        </p:txBody>
      </p:sp>
      <p:sp>
        <p:nvSpPr>
          <p:cNvPr id="14" name="テキスト ボックス 13">
            <a:extLst>
              <a:ext uri="{FF2B5EF4-FFF2-40B4-BE49-F238E27FC236}">
                <a16:creationId xmlns:a16="http://schemas.microsoft.com/office/drawing/2014/main" id="{FF8EF8E0-B223-46C3-996E-918FEA6E41FE}"/>
              </a:ext>
            </a:extLst>
          </p:cNvPr>
          <p:cNvSpPr txBox="1"/>
          <p:nvPr/>
        </p:nvSpPr>
        <p:spPr>
          <a:xfrm>
            <a:off x="0" y="4888700"/>
            <a:ext cx="9144000" cy="1569660"/>
          </a:xfrm>
          <a:prstGeom prst="rect">
            <a:avLst/>
          </a:prstGeom>
          <a:noFill/>
        </p:spPr>
        <p:txBody>
          <a:bodyPr wrap="square" rtlCol="0">
            <a:spAutoFit/>
          </a:bodyPr>
          <a:lstStyle/>
          <a:p>
            <a:pPr algn="ctr"/>
            <a:r>
              <a:rPr lang="en-US" altLang="ja-JP" sz="2400" b="1" dirty="0">
                <a:latin typeface="+mn-ea"/>
              </a:rPr>
              <a:t>2018-19</a:t>
            </a:r>
            <a:r>
              <a:rPr lang="ja-JP" altLang="en-US" sz="2400" b="1" dirty="0">
                <a:latin typeface="+mn-ea"/>
              </a:rPr>
              <a:t>年度　ロータリー財団委員会</a:t>
            </a:r>
            <a:endParaRPr lang="en-US" altLang="ja-JP" sz="2400" b="1" dirty="0">
              <a:latin typeface="+mn-ea"/>
            </a:endParaRPr>
          </a:p>
          <a:p>
            <a:pPr algn="ctr"/>
            <a:r>
              <a:rPr lang="ja-JP" altLang="en-US" sz="2400" b="1" dirty="0">
                <a:latin typeface="+mn-ea"/>
              </a:rPr>
              <a:t>奨学金小委員会　委員長　柳山　稔</a:t>
            </a:r>
            <a:endParaRPr lang="en-US" altLang="ja-JP" sz="2400" b="1" dirty="0">
              <a:latin typeface="+mn-ea"/>
            </a:endParaRPr>
          </a:p>
          <a:p>
            <a:pPr algn="ctr"/>
            <a:endParaRPr lang="en-US" altLang="ja-JP" sz="2400" b="1" dirty="0">
              <a:latin typeface="+mn-ea"/>
            </a:endParaRPr>
          </a:p>
          <a:p>
            <a:pPr algn="ctr"/>
            <a:r>
              <a:rPr lang="en-US" altLang="ja-JP" sz="2400" b="1" dirty="0">
                <a:latin typeface="+mn-ea"/>
              </a:rPr>
              <a:t>2018</a:t>
            </a:r>
            <a:r>
              <a:rPr lang="ja-JP" altLang="en-US" sz="2400" b="1" dirty="0">
                <a:latin typeface="+mn-ea"/>
              </a:rPr>
              <a:t>年</a:t>
            </a:r>
            <a:r>
              <a:rPr lang="en-US" altLang="ja-JP" sz="2400" b="1" dirty="0">
                <a:latin typeface="+mn-ea"/>
              </a:rPr>
              <a:t>9</a:t>
            </a:r>
            <a:r>
              <a:rPr lang="ja-JP" altLang="en-US" sz="2400" b="1" dirty="0">
                <a:latin typeface="+mn-ea"/>
              </a:rPr>
              <a:t>月</a:t>
            </a:r>
            <a:r>
              <a:rPr lang="en-US" altLang="ja-JP" sz="2400" b="1" dirty="0">
                <a:latin typeface="+mn-ea"/>
              </a:rPr>
              <a:t>1</a:t>
            </a:r>
            <a:r>
              <a:rPr lang="ja-JP" altLang="en-US" sz="2400" b="1" dirty="0">
                <a:latin typeface="+mn-ea"/>
              </a:rPr>
              <a:t>日</a:t>
            </a:r>
          </a:p>
        </p:txBody>
      </p:sp>
      <p:pic>
        <p:nvPicPr>
          <p:cNvPr id="5" name="図 2">
            <a:extLst>
              <a:ext uri="{FF2B5EF4-FFF2-40B4-BE49-F238E27FC236}">
                <a16:creationId xmlns:a16="http://schemas.microsoft.com/office/drawing/2014/main" id="{96A6679D-93DA-4E3E-B8AC-AEAF916A97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79829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グローバル補助金奨学生とは？</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正方形/長方形 12">
            <a:extLst>
              <a:ext uri="{FF2B5EF4-FFF2-40B4-BE49-F238E27FC236}">
                <a16:creationId xmlns:a16="http://schemas.microsoft.com/office/drawing/2014/main" id="{E9C36E2E-5447-4BB4-B598-F2B94F8F719D}"/>
              </a:ext>
            </a:extLst>
          </p:cNvPr>
          <p:cNvSpPr/>
          <p:nvPr/>
        </p:nvSpPr>
        <p:spPr>
          <a:xfrm>
            <a:off x="4" y="2398280"/>
            <a:ext cx="9143996" cy="4247317"/>
          </a:xfrm>
          <a:prstGeom prst="rect">
            <a:avLst/>
          </a:prstGeom>
        </p:spPr>
        <p:txBody>
          <a:bodyPr wrap="square">
            <a:spAutoFit/>
          </a:bodyPr>
          <a:lstStyle/>
          <a:p>
            <a:pPr algn="ctr"/>
            <a:r>
              <a:rPr lang="ja-JP" altLang="en-US" sz="3000" b="1" dirty="0">
                <a:latin typeface="+mn-ea"/>
              </a:rPr>
              <a:t>当地区では、</a:t>
            </a:r>
            <a:r>
              <a:rPr lang="en-US" altLang="ja-JP" sz="3000" b="1" dirty="0">
                <a:latin typeface="+mn-ea"/>
              </a:rPr>
              <a:t>1</a:t>
            </a:r>
            <a:r>
              <a:rPr lang="ja-JP" altLang="en-US" sz="3000" b="1" dirty="0">
                <a:latin typeface="+mn-ea"/>
              </a:rPr>
              <a:t>～</a:t>
            </a:r>
            <a:r>
              <a:rPr lang="en-US" altLang="ja-JP" sz="3000" b="1" dirty="0">
                <a:latin typeface="+mn-ea"/>
              </a:rPr>
              <a:t>2</a:t>
            </a:r>
            <a:r>
              <a:rPr lang="ja-JP" altLang="en-US" sz="3000" b="1" dirty="0">
                <a:latin typeface="+mn-ea"/>
              </a:rPr>
              <a:t>学年間に渡り</a:t>
            </a:r>
            <a:endParaRPr lang="en-US" altLang="ja-JP" sz="3000" b="1" dirty="0">
              <a:latin typeface="+mn-ea"/>
            </a:endParaRPr>
          </a:p>
          <a:p>
            <a:pPr algn="ctr"/>
            <a:r>
              <a:rPr lang="ja-JP" altLang="en-US" sz="3000" b="1" dirty="0">
                <a:latin typeface="+mn-ea"/>
              </a:rPr>
              <a:t>希望する方へグローバル補助金を提供いたします</a:t>
            </a:r>
            <a:endParaRPr lang="en-US" altLang="ja-JP" sz="3000" b="1" dirty="0">
              <a:latin typeface="+mn-ea"/>
            </a:endParaRPr>
          </a:p>
          <a:p>
            <a:pPr algn="ctr"/>
            <a:r>
              <a:rPr lang="ja-JP" altLang="en-US" sz="3000" b="1" dirty="0">
                <a:latin typeface="+mn-ea"/>
              </a:rPr>
              <a:t>申請者はロータリー財団委員会の奨学金小委員会に</a:t>
            </a:r>
            <a:endParaRPr lang="en-US" altLang="ja-JP" sz="3000" b="1" dirty="0">
              <a:latin typeface="+mn-ea"/>
            </a:endParaRPr>
          </a:p>
          <a:p>
            <a:pPr algn="ctr"/>
            <a:r>
              <a:rPr lang="ja-JP" altLang="en-US" sz="3000" b="1" dirty="0">
                <a:latin typeface="+mn-ea"/>
              </a:rPr>
              <a:t>申請必要書類を提出し、面接試験を行います</a:t>
            </a:r>
            <a:endParaRPr lang="en-US" altLang="ja-JP" sz="3000" b="1" dirty="0">
              <a:latin typeface="+mn-ea"/>
            </a:endParaRPr>
          </a:p>
          <a:p>
            <a:pPr algn="ctr"/>
            <a:r>
              <a:rPr lang="ja-JP" altLang="en-US" sz="3000" b="1" dirty="0">
                <a:latin typeface="+mn-ea"/>
              </a:rPr>
              <a:t>選考の結果選ばれた申請者は</a:t>
            </a:r>
            <a:endParaRPr lang="en-US" altLang="ja-JP" sz="3000" b="1" dirty="0">
              <a:latin typeface="+mn-ea"/>
            </a:endParaRPr>
          </a:p>
          <a:p>
            <a:pPr algn="ctr"/>
            <a:r>
              <a:rPr lang="ja-JP" altLang="en-US" sz="3000" b="1" dirty="0">
                <a:latin typeface="+mn-ea"/>
              </a:rPr>
              <a:t>当地区のグローバル奨学生候補者となり</a:t>
            </a:r>
            <a:endParaRPr lang="en-US" altLang="ja-JP" sz="3000" b="1" dirty="0">
              <a:latin typeface="+mn-ea"/>
            </a:endParaRPr>
          </a:p>
          <a:p>
            <a:pPr algn="ctr"/>
            <a:r>
              <a:rPr lang="ja-JP" altLang="en-US" sz="3000" b="1" dirty="0">
                <a:latin typeface="+mn-ea"/>
              </a:rPr>
              <a:t>財団へのグローバル補助金奨学生の申請手続きと</a:t>
            </a:r>
            <a:endParaRPr lang="en-US" altLang="ja-JP" sz="3000" b="1" dirty="0">
              <a:latin typeface="+mn-ea"/>
            </a:endParaRPr>
          </a:p>
          <a:p>
            <a:pPr algn="ctr"/>
            <a:r>
              <a:rPr lang="ja-JP" altLang="en-US" sz="3000" b="1" dirty="0">
                <a:latin typeface="+mn-ea"/>
              </a:rPr>
              <a:t>財団からの補助金の承認を経て</a:t>
            </a:r>
            <a:endParaRPr lang="en-US" altLang="ja-JP" sz="3000" b="1" dirty="0">
              <a:latin typeface="+mn-ea"/>
            </a:endParaRPr>
          </a:p>
          <a:p>
            <a:pPr algn="ctr"/>
            <a:r>
              <a:rPr lang="ja-JP" altLang="en-US" sz="3000" b="1" dirty="0">
                <a:latin typeface="+mn-ea"/>
              </a:rPr>
              <a:t>正式にグローバル奨学生となります</a:t>
            </a:r>
          </a:p>
        </p:txBody>
      </p:sp>
    </p:spTree>
    <p:extLst>
      <p:ext uri="{BB962C8B-B14F-4D97-AF65-F5344CB8AC3E}">
        <p14:creationId xmlns:p14="http://schemas.microsoft.com/office/powerpoint/2010/main" val="168648938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グローバル補助金奨学生募集要綱</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a:extLst>
              <a:ext uri="{FF2B5EF4-FFF2-40B4-BE49-F238E27FC236}">
                <a16:creationId xmlns:a16="http://schemas.microsoft.com/office/drawing/2014/main" id="{2CDAC016-F8CA-48E7-9229-54387C16DED7}"/>
              </a:ext>
            </a:extLst>
          </p:cNvPr>
          <p:cNvSpPr txBox="1"/>
          <p:nvPr/>
        </p:nvSpPr>
        <p:spPr>
          <a:xfrm>
            <a:off x="0" y="2108458"/>
            <a:ext cx="9144000"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cs typeface="+mn-cs"/>
              </a:rPr>
              <a:t>①　国際ロータリーの６重点分野のいずれかに該当する</a:t>
            </a:r>
            <a:endParaRPr kumimoji="1" lang="en-US" altLang="ja-JP" sz="28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n-ea"/>
              </a:rPr>
              <a:t>　　</a:t>
            </a:r>
            <a:r>
              <a:rPr kumimoji="1" lang="ja-JP" altLang="en-US" sz="2800" b="1" i="0" u="none" strike="noStrike" kern="1200" cap="none" spc="0" normalizeH="0" baseline="0" noProof="0" dirty="0">
                <a:ln>
                  <a:noFill/>
                </a:ln>
                <a:solidFill>
                  <a:prstClr val="black"/>
                </a:solidFill>
                <a:effectLst/>
                <a:uLnTx/>
                <a:uFillTx/>
                <a:latin typeface="+mn-ea"/>
                <a:cs typeface="+mn-cs"/>
              </a:rPr>
              <a:t>分野でキャリアを築く事を目標とし、大学院レベル</a:t>
            </a:r>
            <a:endParaRPr kumimoji="1" lang="en-US" altLang="ja-JP" sz="28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n-ea"/>
              </a:rPr>
              <a:t>　　</a:t>
            </a:r>
            <a:r>
              <a:rPr kumimoji="1" lang="ja-JP" altLang="en-US" sz="2800" b="1" i="0" u="none" strike="noStrike" kern="1200" cap="none" spc="0" normalizeH="0" baseline="0" noProof="0" dirty="0">
                <a:ln>
                  <a:noFill/>
                </a:ln>
                <a:solidFill>
                  <a:prstClr val="black"/>
                </a:solidFill>
                <a:effectLst/>
                <a:uLnTx/>
                <a:uFillTx/>
                <a:latin typeface="+mn-ea"/>
                <a:cs typeface="+mn-cs"/>
              </a:rPr>
              <a:t>の教育目標もこれに関連すること</a:t>
            </a:r>
            <a:endParaRPr kumimoji="1" lang="en-US" altLang="ja-JP" sz="2800" b="1" i="0" u="none" strike="noStrike" kern="1200" cap="none" spc="0" normalizeH="0" baseline="0" noProof="0" dirty="0">
              <a:ln>
                <a:noFill/>
              </a:ln>
              <a:solidFill>
                <a:prstClr val="black"/>
              </a:solidFill>
              <a:effectLst/>
              <a:uLnTx/>
              <a:uFillTx/>
              <a:latin typeface="+mn-ea"/>
              <a:cs typeface="+mn-cs"/>
            </a:endParaRPr>
          </a:p>
          <a:p>
            <a:pPr lvl="0" defTabSz="914400">
              <a:defRPr/>
            </a:pPr>
            <a:r>
              <a:rPr kumimoji="1" lang="ja-JP" altLang="en-US" sz="2800" b="1" i="0" u="none" strike="noStrike" kern="1200" cap="none" spc="0" normalizeH="0" baseline="0" noProof="0" dirty="0">
                <a:ln>
                  <a:noFill/>
                </a:ln>
                <a:solidFill>
                  <a:prstClr val="black"/>
                </a:solidFill>
                <a:effectLst/>
                <a:uLnTx/>
                <a:uFillTx/>
                <a:latin typeface="+mn-ea"/>
                <a:cs typeface="+mn-cs"/>
              </a:rPr>
              <a:t>②　学歴、職歴、活動歴が</a:t>
            </a:r>
            <a:r>
              <a:rPr kumimoji="1" lang="en-US" altLang="ja-JP" sz="2800" b="1" i="0" u="none" strike="noStrike" kern="1200" cap="none" spc="0" normalizeH="0" baseline="0" noProof="0" dirty="0">
                <a:ln>
                  <a:noFill/>
                </a:ln>
                <a:solidFill>
                  <a:prstClr val="black"/>
                </a:solidFill>
                <a:effectLst/>
                <a:uLnTx/>
                <a:uFillTx/>
                <a:latin typeface="+mn-ea"/>
                <a:cs typeface="+mn-cs"/>
              </a:rPr>
              <a:t>6</a:t>
            </a:r>
            <a:r>
              <a:rPr kumimoji="1" lang="ja-JP" altLang="en-US" sz="2800" b="1" i="0" u="none" strike="noStrike" kern="1200" cap="none" spc="0" normalizeH="0" baseline="0" noProof="0" dirty="0">
                <a:ln>
                  <a:noFill/>
                </a:ln>
                <a:solidFill>
                  <a:prstClr val="black"/>
                </a:solidFill>
                <a:effectLst/>
                <a:uLnTx/>
                <a:uFillTx/>
                <a:latin typeface="+mn-ea"/>
                <a:cs typeface="+mn-cs"/>
              </a:rPr>
              <a:t>重点分野に関わっている</a:t>
            </a:r>
            <a:br>
              <a:rPr kumimoji="1" lang="ja-JP" altLang="en-US" sz="2800" b="1" i="0" u="none" strike="noStrike" kern="1200" cap="none" spc="0" normalizeH="0" baseline="0" noProof="0" dirty="0">
                <a:ln>
                  <a:noFill/>
                </a:ln>
                <a:solidFill>
                  <a:prstClr val="black"/>
                </a:solidFill>
                <a:effectLst/>
                <a:uLnTx/>
                <a:uFillTx/>
                <a:latin typeface="+mn-ea"/>
                <a:cs typeface="+mn-cs"/>
              </a:rPr>
            </a:br>
            <a:r>
              <a:rPr kumimoji="1" lang="ja-JP" altLang="en-US" sz="2800" b="1" i="0" u="none" strike="noStrike" kern="1200" cap="none" spc="0" normalizeH="0" baseline="0" noProof="0" dirty="0">
                <a:ln>
                  <a:noFill/>
                </a:ln>
                <a:solidFill>
                  <a:prstClr val="black"/>
                </a:solidFill>
                <a:effectLst/>
                <a:uLnTx/>
                <a:uFillTx/>
                <a:latin typeface="+mn-ea"/>
                <a:cs typeface="+mn-cs"/>
              </a:rPr>
              <a:t>③　留学先がロータリーのある国である</a:t>
            </a:r>
            <a:r>
              <a:rPr kumimoji="1" lang="ja-JP" altLang="en-US" sz="2800" b="1" dirty="0">
                <a:solidFill>
                  <a:prstClr val="black"/>
                </a:solidFill>
                <a:latin typeface="+mn-ea"/>
              </a:rPr>
              <a:t>こと</a:t>
            </a:r>
            <a:endParaRPr kumimoji="1" lang="en-US" altLang="ja-JP" sz="2800" b="1" dirty="0">
              <a:solidFill>
                <a:prstClr val="black"/>
              </a:solidFill>
              <a:latin typeface="+mn-ea"/>
            </a:endParaRPr>
          </a:p>
          <a:p>
            <a:pPr lvl="0" defTabSz="914400">
              <a:defRPr/>
            </a:pPr>
            <a:r>
              <a:rPr kumimoji="1" lang="ja-JP" altLang="en-US" sz="2800" b="1" dirty="0">
                <a:solidFill>
                  <a:prstClr val="black"/>
                </a:solidFill>
                <a:latin typeface="+mn-ea"/>
              </a:rPr>
              <a:t>④　グローバル補助金の申請時に入学許可状、招請状、</a:t>
            </a:r>
            <a:endParaRPr kumimoji="1" lang="en-US" altLang="ja-JP" sz="2800" b="1" dirty="0">
              <a:solidFill>
                <a:prstClr val="black"/>
              </a:solidFill>
              <a:latin typeface="+mn-ea"/>
            </a:endParaRPr>
          </a:p>
          <a:p>
            <a:pPr lvl="0" defTabSz="914400">
              <a:defRPr/>
            </a:pPr>
            <a:r>
              <a:rPr kumimoji="1" lang="ja-JP" altLang="en-US" sz="2800" b="1" dirty="0">
                <a:solidFill>
                  <a:prstClr val="black"/>
                </a:solidFill>
                <a:latin typeface="+mn-ea"/>
              </a:rPr>
              <a:t>　　学費支援の保証を必要とする条件付き入学許可状を</a:t>
            </a:r>
            <a:endParaRPr kumimoji="1" lang="en-US" altLang="ja-JP" sz="2800" b="1" dirty="0">
              <a:solidFill>
                <a:prstClr val="black"/>
              </a:solidFill>
              <a:latin typeface="+mn-ea"/>
            </a:endParaRPr>
          </a:p>
          <a:p>
            <a:pPr lvl="0" defTabSz="914400">
              <a:defRPr/>
            </a:pPr>
            <a:r>
              <a:rPr kumimoji="1" lang="ja-JP" altLang="en-US" sz="2800" b="1" dirty="0">
                <a:solidFill>
                  <a:prstClr val="black"/>
                </a:solidFill>
                <a:latin typeface="+mn-ea"/>
              </a:rPr>
              <a:t>　　提出できること</a:t>
            </a:r>
            <a:br>
              <a:rPr kumimoji="1" lang="ja-JP" altLang="en-US" sz="2800" b="1" dirty="0">
                <a:solidFill>
                  <a:prstClr val="black"/>
                </a:solidFill>
                <a:latin typeface="+mn-ea"/>
              </a:rPr>
            </a:br>
            <a:r>
              <a:rPr kumimoji="1" lang="ja-JP" altLang="en-US" sz="2800" b="1" dirty="0">
                <a:solidFill>
                  <a:prstClr val="black"/>
                </a:solidFill>
                <a:latin typeface="+mn-ea"/>
              </a:rPr>
              <a:t>⑤　受入国の言語に堪能であること</a:t>
            </a:r>
            <a:br>
              <a:rPr kumimoji="1" lang="ja-JP" altLang="en-US" sz="2800" b="1" dirty="0">
                <a:solidFill>
                  <a:prstClr val="black"/>
                </a:solidFill>
                <a:latin typeface="+mn-ea"/>
              </a:rPr>
            </a:br>
            <a:r>
              <a:rPr kumimoji="1" lang="ja-JP" altLang="en-US" sz="2800" b="1" dirty="0">
                <a:solidFill>
                  <a:prstClr val="black"/>
                </a:solidFill>
                <a:latin typeface="+mn-ea"/>
              </a:rPr>
              <a:t>⑥　地区内に在住、在学・在職、又は本籍を有すること</a:t>
            </a:r>
            <a:br>
              <a:rPr kumimoji="1" lang="ja-JP" altLang="en-US" sz="2800" b="1" dirty="0">
                <a:solidFill>
                  <a:prstClr val="black"/>
                </a:solidFill>
                <a:latin typeface="+mn-ea"/>
              </a:rPr>
            </a:br>
            <a:r>
              <a:rPr kumimoji="1" lang="ja-JP" altLang="en-US" sz="2800" b="1" dirty="0">
                <a:solidFill>
                  <a:prstClr val="black"/>
                </a:solidFill>
                <a:latin typeface="+mn-ea"/>
              </a:rPr>
              <a:t>⑦　日本国籍、あるいは永住権を有すること</a:t>
            </a:r>
            <a:endParaRPr kumimoji="1" lang="en-US" altLang="ja-JP" sz="2800" b="1" dirty="0">
              <a:solidFill>
                <a:prstClr val="black"/>
              </a:solidFill>
              <a:latin typeface="+mn-ea"/>
            </a:endParaRPr>
          </a:p>
        </p:txBody>
      </p:sp>
    </p:spTree>
    <p:extLst>
      <p:ext uri="{BB962C8B-B14F-4D97-AF65-F5344CB8AC3E}">
        <p14:creationId xmlns:p14="http://schemas.microsoft.com/office/powerpoint/2010/main" val="226445167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646331"/>
          </a:xfrm>
          <a:prstGeom prst="rect">
            <a:avLst/>
          </a:prstGeom>
          <a:noFill/>
        </p:spPr>
        <p:txBody>
          <a:bodyPr wrap="square" rtlCol="0">
            <a:spAutoFit/>
          </a:bodyPr>
          <a:lstStyle/>
          <a:p>
            <a:pPr algn="ctr"/>
            <a:r>
              <a:rPr lang="ja-JP" altLang="en-US" sz="3600" b="1" dirty="0">
                <a:latin typeface="+mn-ea"/>
              </a:rPr>
              <a:t>グローバル補助金奨学生申請スケジュール</a:t>
            </a:r>
            <a:endParaRPr lang="en-US" altLang="ja-JP" sz="36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表 2">
            <a:extLst>
              <a:ext uri="{FF2B5EF4-FFF2-40B4-BE49-F238E27FC236}">
                <a16:creationId xmlns:a16="http://schemas.microsoft.com/office/drawing/2014/main" id="{E9D321AD-42D2-4B61-ABB6-1D9A9DEDFF80}"/>
              </a:ext>
            </a:extLst>
          </p:cNvPr>
          <p:cNvGraphicFramePr>
            <a:graphicFrameLocks noGrp="1"/>
          </p:cNvGraphicFramePr>
          <p:nvPr>
            <p:extLst>
              <p:ext uri="{D42A27DB-BD31-4B8C-83A1-F6EECF244321}">
                <p14:modId xmlns:p14="http://schemas.microsoft.com/office/powerpoint/2010/main" val="2677276285"/>
              </p:ext>
            </p:extLst>
          </p:nvPr>
        </p:nvGraphicFramePr>
        <p:xfrm>
          <a:off x="0" y="2247900"/>
          <a:ext cx="9144000" cy="3911602"/>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625713314"/>
                    </a:ext>
                  </a:extLst>
                </a:gridCol>
                <a:gridCol w="1524000">
                  <a:extLst>
                    <a:ext uri="{9D8B030D-6E8A-4147-A177-3AD203B41FA5}">
                      <a16:colId xmlns:a16="http://schemas.microsoft.com/office/drawing/2014/main" val="3570917653"/>
                    </a:ext>
                  </a:extLst>
                </a:gridCol>
                <a:gridCol w="1524000">
                  <a:extLst>
                    <a:ext uri="{9D8B030D-6E8A-4147-A177-3AD203B41FA5}">
                      <a16:colId xmlns:a16="http://schemas.microsoft.com/office/drawing/2014/main" val="171171726"/>
                    </a:ext>
                  </a:extLst>
                </a:gridCol>
                <a:gridCol w="1524000">
                  <a:extLst>
                    <a:ext uri="{9D8B030D-6E8A-4147-A177-3AD203B41FA5}">
                      <a16:colId xmlns:a16="http://schemas.microsoft.com/office/drawing/2014/main" val="817677578"/>
                    </a:ext>
                  </a:extLst>
                </a:gridCol>
                <a:gridCol w="1524000">
                  <a:extLst>
                    <a:ext uri="{9D8B030D-6E8A-4147-A177-3AD203B41FA5}">
                      <a16:colId xmlns:a16="http://schemas.microsoft.com/office/drawing/2014/main" val="4183719187"/>
                    </a:ext>
                  </a:extLst>
                </a:gridCol>
                <a:gridCol w="1524000">
                  <a:extLst>
                    <a:ext uri="{9D8B030D-6E8A-4147-A177-3AD203B41FA5}">
                      <a16:colId xmlns:a16="http://schemas.microsoft.com/office/drawing/2014/main" val="244362421"/>
                    </a:ext>
                  </a:extLst>
                </a:gridCol>
              </a:tblGrid>
              <a:tr h="1048878">
                <a:tc>
                  <a:txBody>
                    <a:bodyPr/>
                    <a:lstStyle/>
                    <a:p>
                      <a:pPr algn="ctr"/>
                      <a:r>
                        <a:rPr kumimoji="1" lang="en-US" altLang="ja-JP" dirty="0">
                          <a:latin typeface="+mn-ea"/>
                          <a:ea typeface="+mn-ea"/>
                        </a:rPr>
                        <a:t>7</a:t>
                      </a:r>
                      <a:r>
                        <a:rPr kumimoji="1" lang="ja-JP" altLang="en-US" dirty="0">
                          <a:latin typeface="+mn-ea"/>
                          <a:ea typeface="+mn-ea"/>
                        </a:rPr>
                        <a:t>月～</a:t>
                      </a:r>
                      <a:r>
                        <a:rPr kumimoji="1" lang="en-US" altLang="ja-JP" dirty="0">
                          <a:latin typeface="+mn-ea"/>
                          <a:ea typeface="+mn-ea"/>
                        </a:rPr>
                        <a:t>8</a:t>
                      </a:r>
                      <a:r>
                        <a:rPr kumimoji="1" lang="ja-JP" altLang="en-US" dirty="0">
                          <a:latin typeface="+mn-ea"/>
                          <a:ea typeface="+mn-ea"/>
                        </a:rPr>
                        <a:t>月</a:t>
                      </a:r>
                      <a:endParaRPr kumimoji="1" lang="en-US" altLang="ja-JP" dirty="0">
                        <a:latin typeface="+mn-ea"/>
                        <a:ea typeface="+mn-ea"/>
                      </a:endParaRPr>
                    </a:p>
                    <a:p>
                      <a:pPr algn="ctr"/>
                      <a:r>
                        <a:rPr kumimoji="1" lang="ja-JP" altLang="en-US" sz="1600" dirty="0">
                          <a:latin typeface="+mn-ea"/>
                          <a:ea typeface="+mn-ea"/>
                        </a:rPr>
                        <a:t>募集開始</a:t>
                      </a:r>
                      <a:endParaRPr kumimoji="1" lang="en-US" altLang="ja-JP" sz="1600" dirty="0">
                        <a:latin typeface="+mn-ea"/>
                        <a:ea typeface="+mn-ea"/>
                      </a:endParaRPr>
                    </a:p>
                  </a:txBody>
                  <a:tcPr anchor="ctr"/>
                </a:tc>
                <a:tc>
                  <a:txBody>
                    <a:bodyPr/>
                    <a:lstStyle/>
                    <a:p>
                      <a:pPr algn="ctr"/>
                      <a:r>
                        <a:rPr kumimoji="1" lang="en-US" altLang="ja-JP" dirty="0">
                          <a:latin typeface="+mn-ea"/>
                          <a:ea typeface="+mn-ea"/>
                        </a:rPr>
                        <a:t>9</a:t>
                      </a:r>
                      <a:r>
                        <a:rPr kumimoji="1" lang="ja-JP" altLang="en-US" dirty="0">
                          <a:latin typeface="+mn-ea"/>
                          <a:ea typeface="+mn-ea"/>
                        </a:rPr>
                        <a:t>月～</a:t>
                      </a:r>
                      <a:r>
                        <a:rPr kumimoji="1" lang="en-US" altLang="ja-JP" dirty="0">
                          <a:latin typeface="+mn-ea"/>
                          <a:ea typeface="+mn-ea"/>
                        </a:rPr>
                        <a:t>10</a:t>
                      </a:r>
                      <a:r>
                        <a:rPr kumimoji="1" lang="ja-JP" altLang="en-US" dirty="0">
                          <a:latin typeface="+mn-ea"/>
                          <a:ea typeface="+mn-ea"/>
                        </a:rPr>
                        <a:t>月</a:t>
                      </a:r>
                      <a:endParaRPr kumimoji="1" lang="en-US" altLang="ja-JP" dirty="0">
                        <a:latin typeface="+mn-ea"/>
                        <a:ea typeface="+mn-ea"/>
                      </a:endParaRPr>
                    </a:p>
                    <a:p>
                      <a:pPr algn="ctr"/>
                      <a:r>
                        <a:rPr kumimoji="1" lang="ja-JP" altLang="en-US" sz="1600" dirty="0">
                          <a:latin typeface="+mn-ea"/>
                          <a:ea typeface="+mn-ea"/>
                        </a:rPr>
                        <a:t>応募受付</a:t>
                      </a:r>
                    </a:p>
                  </a:txBody>
                  <a:tcPr anchor="ctr"/>
                </a:tc>
                <a:tc>
                  <a:txBody>
                    <a:bodyPr/>
                    <a:lstStyle/>
                    <a:p>
                      <a:pPr algn="ctr"/>
                      <a:r>
                        <a:rPr kumimoji="1" lang="en-US" altLang="ja-JP" dirty="0">
                          <a:latin typeface="+mn-ea"/>
                          <a:ea typeface="+mn-ea"/>
                        </a:rPr>
                        <a:t>11</a:t>
                      </a:r>
                      <a:r>
                        <a:rPr kumimoji="1" lang="ja-JP" altLang="en-US" dirty="0">
                          <a:latin typeface="+mn-ea"/>
                          <a:ea typeface="+mn-ea"/>
                        </a:rPr>
                        <a:t>月</a:t>
                      </a:r>
                      <a:endParaRPr kumimoji="1" lang="en-US" altLang="ja-JP" dirty="0">
                        <a:latin typeface="+mn-ea"/>
                        <a:ea typeface="+mn-ea"/>
                      </a:endParaRPr>
                    </a:p>
                    <a:p>
                      <a:pPr algn="ctr"/>
                      <a:r>
                        <a:rPr kumimoji="1" lang="ja-JP" altLang="en-US" sz="1600" dirty="0">
                          <a:latin typeface="+mn-ea"/>
                          <a:ea typeface="+mn-ea"/>
                        </a:rPr>
                        <a:t>地区選考</a:t>
                      </a:r>
                    </a:p>
                  </a:txBody>
                  <a:tcPr anchor="ctr"/>
                </a:tc>
                <a:tc>
                  <a:txBody>
                    <a:bodyPr/>
                    <a:lstStyle/>
                    <a:p>
                      <a:pPr algn="ctr"/>
                      <a:r>
                        <a:rPr kumimoji="1" lang="en-US" altLang="ja-JP" dirty="0">
                          <a:latin typeface="+mn-ea"/>
                          <a:ea typeface="+mn-ea"/>
                        </a:rPr>
                        <a:t>1</a:t>
                      </a:r>
                      <a:r>
                        <a:rPr kumimoji="1" lang="ja-JP" altLang="en-US" dirty="0">
                          <a:latin typeface="+mn-ea"/>
                          <a:ea typeface="+mn-ea"/>
                        </a:rPr>
                        <a:t>月～</a:t>
                      </a:r>
                      <a:endParaRPr kumimoji="1" lang="en-US" altLang="ja-JP" dirty="0">
                        <a:latin typeface="+mn-ea"/>
                        <a:ea typeface="+mn-ea"/>
                      </a:endParaRPr>
                    </a:p>
                    <a:p>
                      <a:pPr algn="ctr"/>
                      <a:r>
                        <a:rPr kumimoji="1" lang="ja-JP" altLang="en-US" sz="1600" dirty="0">
                          <a:latin typeface="+mn-ea"/>
                          <a:ea typeface="+mn-ea"/>
                        </a:rPr>
                        <a:t>本部へ申請</a:t>
                      </a:r>
                    </a:p>
                  </a:txBody>
                  <a:tcPr anchor="ctr"/>
                </a:tc>
                <a:tc>
                  <a:txBody>
                    <a:bodyPr/>
                    <a:lstStyle/>
                    <a:p>
                      <a:pPr algn="ctr"/>
                      <a:r>
                        <a:rPr kumimoji="1" lang="en-US" altLang="ja-JP" dirty="0">
                          <a:latin typeface="+mn-ea"/>
                          <a:ea typeface="+mn-ea"/>
                        </a:rPr>
                        <a:t>5</a:t>
                      </a:r>
                      <a:r>
                        <a:rPr kumimoji="1" lang="ja-JP" altLang="en-US" dirty="0">
                          <a:latin typeface="+mn-ea"/>
                          <a:ea typeface="+mn-ea"/>
                        </a:rPr>
                        <a:t>月～</a:t>
                      </a:r>
                      <a:r>
                        <a:rPr kumimoji="1" lang="en-US" altLang="ja-JP" dirty="0">
                          <a:latin typeface="+mn-ea"/>
                          <a:ea typeface="+mn-ea"/>
                        </a:rPr>
                        <a:t>6</a:t>
                      </a:r>
                      <a:r>
                        <a:rPr kumimoji="1" lang="ja-JP" altLang="en-US" dirty="0">
                          <a:latin typeface="+mn-ea"/>
                          <a:ea typeface="+mn-ea"/>
                        </a:rPr>
                        <a:t>月</a:t>
                      </a:r>
                      <a:endParaRPr kumimoji="1" lang="en-US" altLang="ja-JP" dirty="0">
                        <a:latin typeface="+mn-ea"/>
                        <a:ea typeface="+mn-ea"/>
                      </a:endParaRPr>
                    </a:p>
                    <a:p>
                      <a:pPr algn="ctr"/>
                      <a:r>
                        <a:rPr kumimoji="1" lang="ja-JP" altLang="en-US" sz="1600" dirty="0">
                          <a:latin typeface="+mn-ea"/>
                          <a:ea typeface="+mn-ea"/>
                        </a:rPr>
                        <a:t>通知</a:t>
                      </a:r>
                    </a:p>
                  </a:txBody>
                  <a:tcPr anchor="ctr"/>
                </a:tc>
                <a:tc>
                  <a:txBody>
                    <a:bodyPr/>
                    <a:lstStyle/>
                    <a:p>
                      <a:pPr algn="ctr"/>
                      <a:r>
                        <a:rPr kumimoji="1" lang="en-US" altLang="ja-JP" dirty="0">
                          <a:latin typeface="+mn-ea"/>
                          <a:ea typeface="+mn-ea"/>
                        </a:rPr>
                        <a:t>7</a:t>
                      </a:r>
                      <a:r>
                        <a:rPr kumimoji="1" lang="ja-JP" altLang="en-US" dirty="0">
                          <a:latin typeface="+mn-ea"/>
                          <a:ea typeface="+mn-ea"/>
                        </a:rPr>
                        <a:t>月～</a:t>
                      </a:r>
                      <a:r>
                        <a:rPr kumimoji="1" lang="en-US" altLang="ja-JP" dirty="0">
                          <a:latin typeface="+mn-ea"/>
                          <a:ea typeface="+mn-ea"/>
                        </a:rPr>
                        <a:t>8</a:t>
                      </a:r>
                      <a:r>
                        <a:rPr kumimoji="1" lang="ja-JP" altLang="en-US" dirty="0">
                          <a:latin typeface="+mn-ea"/>
                          <a:ea typeface="+mn-ea"/>
                        </a:rPr>
                        <a:t>月</a:t>
                      </a:r>
                      <a:endParaRPr kumimoji="1" lang="en-US" altLang="ja-JP" dirty="0">
                        <a:latin typeface="+mn-ea"/>
                        <a:ea typeface="+mn-ea"/>
                      </a:endParaRPr>
                    </a:p>
                    <a:p>
                      <a:pPr algn="ctr"/>
                      <a:r>
                        <a:rPr kumimoji="1" lang="ja-JP" altLang="en-US" sz="1600" dirty="0">
                          <a:latin typeface="+mn-ea"/>
                          <a:ea typeface="+mn-ea"/>
                        </a:rPr>
                        <a:t>渡航前準備</a:t>
                      </a:r>
                      <a:endParaRPr kumimoji="1" lang="ja-JP" altLang="en-US" dirty="0">
                        <a:latin typeface="+mn-ea"/>
                        <a:ea typeface="+mn-ea"/>
                      </a:endParaRPr>
                    </a:p>
                  </a:txBody>
                  <a:tcPr anchor="ctr"/>
                </a:tc>
                <a:extLst>
                  <a:ext uri="{0D108BD9-81ED-4DB2-BD59-A6C34878D82A}">
                    <a16:rowId xmlns:a16="http://schemas.microsoft.com/office/drawing/2014/main" val="3308299406"/>
                  </a:ext>
                </a:extLst>
              </a:tr>
              <a:tr h="2862724">
                <a:tc>
                  <a:txBody>
                    <a:bodyPr/>
                    <a:lstStyle/>
                    <a:p>
                      <a:pPr algn="ctr"/>
                      <a:r>
                        <a:rPr kumimoji="1" lang="en-US" altLang="ja-JP" b="1" dirty="0">
                          <a:latin typeface="+mn-ea"/>
                          <a:ea typeface="+mn-ea"/>
                        </a:rPr>
                        <a:t>WEB</a:t>
                      </a:r>
                      <a:r>
                        <a:rPr kumimoji="1" lang="ja-JP" altLang="en-US" b="1" dirty="0">
                          <a:latin typeface="+mn-ea"/>
                          <a:ea typeface="+mn-ea"/>
                        </a:rPr>
                        <a:t>サイトクラブ、大学及びマスコミ関係諸機関へ通知とポスター送付等行う</a:t>
                      </a:r>
                    </a:p>
                  </a:txBody>
                  <a:tcPr anchor="ctr"/>
                </a:tc>
                <a:tc>
                  <a:txBody>
                    <a:bodyPr/>
                    <a:lstStyle/>
                    <a:p>
                      <a:pPr algn="ctr"/>
                      <a:r>
                        <a:rPr kumimoji="1" lang="ja-JP" altLang="en-US" b="1" dirty="0">
                          <a:latin typeface="+mn-ea"/>
                          <a:ea typeface="+mn-ea"/>
                        </a:rPr>
                        <a:t>応募受付</a:t>
                      </a:r>
                    </a:p>
                  </a:txBody>
                  <a:tcPr anchor="ctr"/>
                </a:tc>
                <a:tc>
                  <a:txBody>
                    <a:bodyPr/>
                    <a:lstStyle/>
                    <a:p>
                      <a:pPr algn="ctr"/>
                      <a:r>
                        <a:rPr kumimoji="1" lang="ja-JP" altLang="en-US" b="1" dirty="0">
                          <a:latin typeface="+mn-ea"/>
                          <a:ea typeface="+mn-ea"/>
                        </a:rPr>
                        <a:t>書類および小論文をはじめ、面接を実施してグローバル奨学生の候補者を選考</a:t>
                      </a:r>
                    </a:p>
                  </a:txBody>
                  <a:tcPr anchor="ctr"/>
                </a:tc>
                <a:tc>
                  <a:txBody>
                    <a:bodyPr/>
                    <a:lstStyle/>
                    <a:p>
                      <a:pPr algn="ctr"/>
                      <a:r>
                        <a:rPr kumimoji="1" lang="ja-JP" altLang="en-US" b="1" dirty="0">
                          <a:latin typeface="+mn-ea"/>
                          <a:ea typeface="+mn-ea"/>
                        </a:rPr>
                        <a:t>選考候補者の申請条件が整い次第財団本部へ奨学金申請</a:t>
                      </a:r>
                    </a:p>
                  </a:txBody>
                  <a:tcPr anchor="ctr"/>
                </a:tc>
                <a:tc>
                  <a:txBody>
                    <a:bodyPr/>
                    <a:lstStyle/>
                    <a:p>
                      <a:pPr algn="ctr"/>
                      <a:r>
                        <a:rPr kumimoji="1" lang="ja-JP" altLang="en-US" b="1" dirty="0">
                          <a:latin typeface="+mn-ea"/>
                          <a:ea typeface="+mn-ea"/>
                        </a:rPr>
                        <a:t>財団本部より承認通知がおりたら承認後手続きを実施、奨学金着金</a:t>
                      </a:r>
                    </a:p>
                  </a:txBody>
                  <a:tcPr anchor="ctr"/>
                </a:tc>
                <a:tc>
                  <a:txBody>
                    <a:bodyPr/>
                    <a:lstStyle/>
                    <a:p>
                      <a:pPr algn="ctr"/>
                      <a:r>
                        <a:rPr kumimoji="1" lang="ja-JP" altLang="en-US" b="1" dirty="0">
                          <a:latin typeface="+mn-ea"/>
                          <a:ea typeface="+mn-ea"/>
                        </a:rPr>
                        <a:t>地区主催の派遣奨学生対象の渡航前オリエンテーションを実施する</a:t>
                      </a:r>
                    </a:p>
                  </a:txBody>
                  <a:tcPr anchor="ctr"/>
                </a:tc>
                <a:extLst>
                  <a:ext uri="{0D108BD9-81ED-4DB2-BD59-A6C34878D82A}">
                    <a16:rowId xmlns:a16="http://schemas.microsoft.com/office/drawing/2014/main" val="3500906005"/>
                  </a:ext>
                </a:extLst>
              </a:tr>
            </a:tbl>
          </a:graphicData>
        </a:graphic>
      </p:graphicFrame>
      <p:sp>
        <p:nvSpPr>
          <p:cNvPr id="6" name="テキスト ボックス 5">
            <a:extLst>
              <a:ext uri="{FF2B5EF4-FFF2-40B4-BE49-F238E27FC236}">
                <a16:creationId xmlns:a16="http://schemas.microsoft.com/office/drawing/2014/main" id="{06A86F70-1E6F-4D84-A2A6-E9BAADA2B1EA}"/>
              </a:ext>
            </a:extLst>
          </p:cNvPr>
          <p:cNvSpPr txBox="1"/>
          <p:nvPr/>
        </p:nvSpPr>
        <p:spPr>
          <a:xfrm>
            <a:off x="-4" y="6223002"/>
            <a:ext cx="9143996" cy="584775"/>
          </a:xfrm>
          <a:prstGeom prst="rect">
            <a:avLst/>
          </a:prstGeom>
          <a:noFill/>
        </p:spPr>
        <p:txBody>
          <a:bodyPr wrap="square" rtlCol="0">
            <a:spAutoFit/>
          </a:bodyPr>
          <a:lstStyle/>
          <a:p>
            <a:pPr algn="ctr"/>
            <a:r>
              <a:rPr kumimoji="1" lang="ja-JP" altLang="en-US" sz="1600" b="1" dirty="0">
                <a:solidFill>
                  <a:srgbClr val="FF0000"/>
                </a:solidFill>
              </a:rPr>
              <a:t>グローバル奨学生申請には、派遣国側と受入国側のホストクラブ／地区が共同提唱する</a:t>
            </a:r>
            <a:endParaRPr kumimoji="1" lang="en-US" altLang="ja-JP" sz="1600" b="1" dirty="0">
              <a:solidFill>
                <a:srgbClr val="FF0000"/>
              </a:solidFill>
            </a:endParaRPr>
          </a:p>
          <a:p>
            <a:pPr algn="ctr"/>
            <a:r>
              <a:rPr kumimoji="1" lang="ja-JP" altLang="en-US" sz="1600" b="1" dirty="0">
                <a:solidFill>
                  <a:srgbClr val="FF0000"/>
                </a:solidFill>
              </a:rPr>
              <a:t>必要があります。また、受入国側カウンセラーも必要となります。</a:t>
            </a:r>
          </a:p>
        </p:txBody>
      </p:sp>
    </p:spTree>
    <p:extLst>
      <p:ext uri="{BB962C8B-B14F-4D97-AF65-F5344CB8AC3E}">
        <p14:creationId xmlns:p14="http://schemas.microsoft.com/office/powerpoint/2010/main" val="25373118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グローバル補助金奨学生近年実績</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a:extLst>
              <a:ext uri="{FF2B5EF4-FFF2-40B4-BE49-F238E27FC236}">
                <a16:creationId xmlns:a16="http://schemas.microsoft.com/office/drawing/2014/main" id="{31CC4697-3C7F-446F-9905-970D5371AB09}"/>
              </a:ext>
            </a:extLst>
          </p:cNvPr>
          <p:cNvSpPr txBox="1"/>
          <p:nvPr/>
        </p:nvSpPr>
        <p:spPr>
          <a:xfrm>
            <a:off x="0" y="2616200"/>
            <a:ext cx="9143997" cy="32778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C00000"/>
                </a:solidFill>
                <a:effectLst/>
                <a:uLnTx/>
                <a:uFillTx/>
                <a:latin typeface="+mn-ea"/>
                <a:cs typeface="+mn-cs"/>
              </a:rPr>
              <a:t>＜第</a:t>
            </a:r>
            <a:r>
              <a:rPr kumimoji="1" lang="en-US" altLang="ja-JP" sz="2800" b="1" i="0" u="none" strike="noStrike" kern="1200" cap="none" spc="0" normalizeH="0" baseline="0" noProof="0" dirty="0">
                <a:ln>
                  <a:noFill/>
                </a:ln>
                <a:solidFill>
                  <a:srgbClr val="C00000"/>
                </a:solidFill>
                <a:effectLst/>
                <a:uLnTx/>
                <a:uFillTx/>
                <a:latin typeface="+mn-ea"/>
                <a:cs typeface="+mn-cs"/>
              </a:rPr>
              <a:t>2660</a:t>
            </a:r>
            <a:r>
              <a:rPr kumimoji="1" lang="ja-JP" altLang="en-US" sz="2800" b="1" i="0" u="none" strike="noStrike" kern="1200" cap="none" spc="0" normalizeH="0" baseline="0" noProof="0" dirty="0">
                <a:ln>
                  <a:noFill/>
                </a:ln>
                <a:solidFill>
                  <a:srgbClr val="C00000"/>
                </a:solidFill>
                <a:effectLst/>
                <a:uLnTx/>
                <a:uFillTx/>
                <a:latin typeface="+mn-ea"/>
                <a:cs typeface="+mn-cs"/>
              </a:rPr>
              <a:t>地区における応募状況ならびに合格者数＞</a:t>
            </a:r>
            <a:endParaRPr kumimoji="1" lang="en-US" altLang="ja-JP" sz="2800" b="1" i="0" u="none" strike="noStrike" kern="1200" cap="none" spc="0" normalizeH="0" baseline="0" noProof="0" dirty="0">
              <a:ln>
                <a:noFill/>
              </a:ln>
              <a:solidFill>
                <a:srgbClr val="C00000"/>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srgbClr val="FF0000"/>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cs typeface="+mn-cs"/>
              </a:rPr>
              <a:t>　　</a:t>
            </a:r>
            <a:r>
              <a:rPr kumimoji="1" lang="en-US" altLang="ja-JP" sz="2800" b="1" i="0" u="none" strike="noStrike" kern="1200" cap="none" spc="0" normalizeH="0" baseline="0" noProof="0" dirty="0">
                <a:ln>
                  <a:noFill/>
                </a:ln>
                <a:solidFill>
                  <a:prstClr val="black"/>
                </a:solidFill>
                <a:effectLst/>
                <a:uLnTx/>
                <a:uFillTx/>
                <a:latin typeface="+mn-ea"/>
                <a:cs typeface="+mn-cs"/>
              </a:rPr>
              <a:t>2013-14</a:t>
            </a:r>
            <a:r>
              <a:rPr kumimoji="1" lang="ja-JP" altLang="en-US" sz="2800" b="1" i="0" u="none" strike="noStrike" kern="1200" cap="none" spc="0" normalizeH="0" baseline="0" noProof="0" dirty="0">
                <a:ln>
                  <a:noFill/>
                </a:ln>
                <a:solidFill>
                  <a:prstClr val="black"/>
                </a:solidFill>
                <a:effectLst/>
                <a:uLnTx/>
                <a:uFillTx/>
                <a:latin typeface="+mn-ea"/>
                <a:cs typeface="+mn-cs"/>
              </a:rPr>
              <a:t>年度：応募</a:t>
            </a:r>
            <a:r>
              <a:rPr kumimoji="1" lang="en-US" altLang="ja-JP" sz="2800" b="1" i="0" u="none" strike="noStrike" kern="1200" cap="none" spc="0" normalizeH="0" baseline="0" noProof="0" dirty="0">
                <a:ln>
                  <a:noFill/>
                </a:ln>
                <a:solidFill>
                  <a:prstClr val="white"/>
                </a:solidFill>
                <a:effectLst/>
                <a:uLnTx/>
                <a:uFillTx/>
                <a:latin typeface="+mn-ea"/>
                <a:cs typeface="+mn-cs"/>
              </a:rPr>
              <a:t>0</a:t>
            </a:r>
            <a:r>
              <a:rPr kumimoji="1" lang="en-US" altLang="ja-JP" sz="2800" b="1" i="0" u="none" strike="noStrike" kern="1200" cap="none" spc="0" normalizeH="0" baseline="0" noProof="0" dirty="0">
                <a:ln>
                  <a:noFill/>
                </a:ln>
                <a:solidFill>
                  <a:prstClr val="black"/>
                </a:solidFill>
                <a:effectLst/>
                <a:uLnTx/>
                <a:uFillTx/>
                <a:latin typeface="+mn-ea"/>
                <a:cs typeface="+mn-cs"/>
              </a:rPr>
              <a:t>8</a:t>
            </a:r>
            <a:r>
              <a:rPr kumimoji="1" lang="ja-JP" altLang="en-US" sz="2800" b="1" i="0" u="none" strike="noStrike" kern="1200" cap="none" spc="0" normalizeH="0" baseline="0" noProof="0" dirty="0">
                <a:ln>
                  <a:noFill/>
                </a:ln>
                <a:solidFill>
                  <a:prstClr val="black"/>
                </a:solidFill>
                <a:effectLst/>
                <a:uLnTx/>
                <a:uFillTx/>
                <a:latin typeface="+mn-ea"/>
                <a:cs typeface="+mn-cs"/>
              </a:rPr>
              <a:t>名／合格</a:t>
            </a:r>
            <a:r>
              <a:rPr kumimoji="1" lang="en-US" altLang="ja-JP" sz="2800" b="1" i="0" u="none" strike="noStrike" kern="1200" cap="none" spc="0" normalizeH="0" baseline="0" noProof="0" dirty="0">
                <a:ln>
                  <a:noFill/>
                </a:ln>
                <a:solidFill>
                  <a:prstClr val="white"/>
                </a:solidFill>
                <a:effectLst/>
                <a:uLnTx/>
                <a:uFillTx/>
                <a:latin typeface="+mn-ea"/>
                <a:cs typeface="+mn-cs"/>
              </a:rPr>
              <a:t>0</a:t>
            </a:r>
            <a:r>
              <a:rPr kumimoji="1" lang="en-US" altLang="ja-JP" sz="2800" b="1" i="0" u="none" strike="noStrike" kern="1200" cap="none" spc="0" normalizeH="0" baseline="0" noProof="0" dirty="0">
                <a:ln>
                  <a:noFill/>
                </a:ln>
                <a:solidFill>
                  <a:prstClr val="black"/>
                </a:solidFill>
                <a:effectLst/>
                <a:uLnTx/>
                <a:uFillTx/>
                <a:latin typeface="+mn-ea"/>
                <a:cs typeface="+mn-cs"/>
              </a:rPr>
              <a:t>2</a:t>
            </a:r>
            <a:r>
              <a:rPr kumimoji="1" lang="ja-JP" altLang="en-US" sz="2800" b="1" i="0" u="none" strike="noStrike" kern="1200" cap="none" spc="0" normalizeH="0" baseline="0" noProof="0" dirty="0">
                <a:ln>
                  <a:noFill/>
                </a:ln>
                <a:solidFill>
                  <a:prstClr val="black"/>
                </a:solidFill>
                <a:effectLst/>
                <a:uLnTx/>
                <a:uFillTx/>
                <a:latin typeface="+mn-ea"/>
                <a:cs typeface="+mn-cs"/>
              </a:rPr>
              <a:t>名（アメリカ）</a:t>
            </a:r>
            <a:endParaRPr kumimoji="1" lang="en-US" altLang="ja-JP" sz="28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cs typeface="+mn-cs"/>
              </a:rPr>
              <a:t>　　</a:t>
            </a:r>
            <a:r>
              <a:rPr kumimoji="1" lang="en-US" altLang="ja-JP" sz="2800" b="1" i="0" u="none" strike="noStrike" kern="1200" cap="none" spc="0" normalizeH="0" baseline="0" noProof="0" dirty="0">
                <a:ln>
                  <a:noFill/>
                </a:ln>
                <a:solidFill>
                  <a:prstClr val="black"/>
                </a:solidFill>
                <a:effectLst/>
                <a:uLnTx/>
                <a:uFillTx/>
                <a:latin typeface="+mn-ea"/>
                <a:cs typeface="+mn-cs"/>
              </a:rPr>
              <a:t>2014-15</a:t>
            </a:r>
            <a:r>
              <a:rPr kumimoji="1" lang="ja-JP" altLang="en-US" sz="2800" b="1" i="0" u="none" strike="noStrike" kern="1200" cap="none" spc="0" normalizeH="0" baseline="0" noProof="0" dirty="0">
                <a:ln>
                  <a:noFill/>
                </a:ln>
                <a:solidFill>
                  <a:prstClr val="black"/>
                </a:solidFill>
                <a:effectLst/>
                <a:uLnTx/>
                <a:uFillTx/>
                <a:latin typeface="+mn-ea"/>
                <a:cs typeface="+mn-cs"/>
              </a:rPr>
              <a:t>年度：応募</a:t>
            </a:r>
            <a:r>
              <a:rPr kumimoji="1" lang="en-US" altLang="ja-JP" sz="2800" b="1" i="0" u="none" strike="noStrike" kern="1200" cap="none" spc="0" normalizeH="0" baseline="0" noProof="0" dirty="0">
                <a:ln>
                  <a:noFill/>
                </a:ln>
                <a:solidFill>
                  <a:prstClr val="white"/>
                </a:solidFill>
                <a:effectLst/>
                <a:uLnTx/>
                <a:uFillTx/>
                <a:latin typeface="+mn-ea"/>
                <a:cs typeface="+mn-cs"/>
              </a:rPr>
              <a:t>0</a:t>
            </a:r>
            <a:r>
              <a:rPr kumimoji="1" lang="en-US" altLang="ja-JP" sz="2800" b="1" i="0" u="none" strike="noStrike" kern="1200" cap="none" spc="0" normalizeH="0" baseline="0" noProof="0" dirty="0">
                <a:ln>
                  <a:noFill/>
                </a:ln>
                <a:solidFill>
                  <a:prstClr val="black"/>
                </a:solidFill>
                <a:effectLst/>
                <a:uLnTx/>
                <a:uFillTx/>
                <a:latin typeface="+mn-ea"/>
                <a:cs typeface="+mn-cs"/>
              </a:rPr>
              <a:t>4</a:t>
            </a:r>
            <a:r>
              <a:rPr kumimoji="1" lang="ja-JP" altLang="en-US" sz="2800" b="1" i="0" u="none" strike="noStrike" kern="1200" cap="none" spc="0" normalizeH="0" baseline="0" noProof="0" dirty="0">
                <a:ln>
                  <a:noFill/>
                </a:ln>
                <a:solidFill>
                  <a:prstClr val="black"/>
                </a:solidFill>
                <a:effectLst/>
                <a:uLnTx/>
                <a:uFillTx/>
                <a:latin typeface="+mn-ea"/>
                <a:cs typeface="+mn-cs"/>
              </a:rPr>
              <a:t>名／合格</a:t>
            </a:r>
            <a:r>
              <a:rPr kumimoji="1" lang="en-US" altLang="ja-JP" sz="2800" b="1" i="0" u="none" strike="noStrike" kern="1200" cap="none" spc="0" normalizeH="0" baseline="0" noProof="0" dirty="0">
                <a:ln>
                  <a:noFill/>
                </a:ln>
                <a:solidFill>
                  <a:prstClr val="white"/>
                </a:solidFill>
                <a:effectLst/>
                <a:uLnTx/>
                <a:uFillTx/>
                <a:latin typeface="+mn-ea"/>
                <a:cs typeface="+mn-cs"/>
              </a:rPr>
              <a:t>0</a:t>
            </a:r>
            <a:r>
              <a:rPr kumimoji="1" lang="en-US" altLang="ja-JP" sz="2800" b="1" i="0" u="none" strike="noStrike" kern="1200" cap="none" spc="0" normalizeH="0" baseline="0" noProof="0" dirty="0">
                <a:ln>
                  <a:noFill/>
                </a:ln>
                <a:solidFill>
                  <a:prstClr val="black"/>
                </a:solidFill>
                <a:effectLst/>
                <a:uLnTx/>
                <a:uFillTx/>
                <a:latin typeface="+mn-ea"/>
                <a:cs typeface="+mn-cs"/>
              </a:rPr>
              <a:t>1</a:t>
            </a:r>
            <a:r>
              <a:rPr kumimoji="1" lang="ja-JP" altLang="en-US" sz="2800" b="1" i="0" u="none" strike="noStrike" kern="1200" cap="none" spc="0" normalizeH="0" baseline="0" noProof="0" dirty="0">
                <a:ln>
                  <a:noFill/>
                </a:ln>
                <a:solidFill>
                  <a:prstClr val="black"/>
                </a:solidFill>
                <a:effectLst/>
                <a:uLnTx/>
                <a:uFillTx/>
                <a:latin typeface="+mn-ea"/>
                <a:cs typeface="+mn-cs"/>
              </a:rPr>
              <a:t>名（カナダ）</a:t>
            </a:r>
            <a:endParaRPr kumimoji="1" lang="en-US" altLang="ja-JP" sz="28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cs typeface="+mn-cs"/>
              </a:rPr>
              <a:t>　　</a:t>
            </a:r>
            <a:r>
              <a:rPr kumimoji="1" lang="en-US" altLang="ja-JP" sz="2800" b="1" i="0" u="none" strike="noStrike" kern="1200" cap="none" spc="0" normalizeH="0" baseline="0" noProof="0" dirty="0">
                <a:ln>
                  <a:noFill/>
                </a:ln>
                <a:solidFill>
                  <a:prstClr val="black"/>
                </a:solidFill>
                <a:effectLst/>
                <a:uLnTx/>
                <a:uFillTx/>
                <a:latin typeface="+mn-ea"/>
                <a:cs typeface="+mn-cs"/>
              </a:rPr>
              <a:t>2015-16</a:t>
            </a:r>
            <a:r>
              <a:rPr kumimoji="1" lang="ja-JP" altLang="en-US" sz="2800" b="1" i="0" u="none" strike="noStrike" kern="1200" cap="none" spc="0" normalizeH="0" baseline="0" noProof="0" dirty="0">
                <a:ln>
                  <a:noFill/>
                </a:ln>
                <a:solidFill>
                  <a:prstClr val="black"/>
                </a:solidFill>
                <a:effectLst/>
                <a:uLnTx/>
                <a:uFillTx/>
                <a:latin typeface="+mn-ea"/>
                <a:cs typeface="+mn-cs"/>
              </a:rPr>
              <a:t>年度：応募</a:t>
            </a:r>
            <a:r>
              <a:rPr kumimoji="1" lang="en-US" altLang="ja-JP" sz="2800" b="1" i="0" u="none" strike="noStrike" kern="1200" cap="none" spc="0" normalizeH="0" baseline="0" noProof="0" dirty="0">
                <a:ln>
                  <a:noFill/>
                </a:ln>
                <a:solidFill>
                  <a:prstClr val="black"/>
                </a:solidFill>
                <a:effectLst/>
                <a:uLnTx/>
                <a:uFillTx/>
                <a:latin typeface="+mn-ea"/>
                <a:cs typeface="+mn-cs"/>
              </a:rPr>
              <a:t>10</a:t>
            </a:r>
            <a:r>
              <a:rPr kumimoji="1" lang="ja-JP" altLang="en-US" sz="2800" b="1" i="0" u="none" strike="noStrike" kern="1200" cap="none" spc="0" normalizeH="0" baseline="0" noProof="0" dirty="0">
                <a:ln>
                  <a:noFill/>
                </a:ln>
                <a:solidFill>
                  <a:prstClr val="black"/>
                </a:solidFill>
                <a:effectLst/>
                <a:uLnTx/>
                <a:uFillTx/>
                <a:latin typeface="+mn-ea"/>
                <a:cs typeface="+mn-cs"/>
              </a:rPr>
              <a:t>名／合格</a:t>
            </a:r>
            <a:r>
              <a:rPr kumimoji="1" lang="en-US" altLang="ja-JP" sz="2800" b="1" i="0" u="none" strike="noStrike" kern="1200" cap="none" spc="0" normalizeH="0" baseline="0" noProof="0" dirty="0">
                <a:ln>
                  <a:noFill/>
                </a:ln>
                <a:solidFill>
                  <a:prstClr val="white"/>
                </a:solidFill>
                <a:effectLst/>
                <a:uLnTx/>
                <a:uFillTx/>
                <a:latin typeface="+mn-ea"/>
                <a:cs typeface="+mn-cs"/>
              </a:rPr>
              <a:t>0</a:t>
            </a:r>
            <a:r>
              <a:rPr kumimoji="1" lang="en-US" altLang="ja-JP" sz="2800" b="1" i="0" u="none" strike="noStrike" kern="1200" cap="none" spc="0" normalizeH="0" baseline="0" noProof="0" dirty="0">
                <a:ln>
                  <a:noFill/>
                </a:ln>
                <a:solidFill>
                  <a:prstClr val="black"/>
                </a:solidFill>
                <a:effectLst/>
                <a:uLnTx/>
                <a:uFillTx/>
                <a:latin typeface="+mn-ea"/>
                <a:cs typeface="+mn-cs"/>
              </a:rPr>
              <a:t>1</a:t>
            </a:r>
            <a:r>
              <a:rPr kumimoji="1" lang="ja-JP" altLang="en-US" sz="2800" b="1" i="0" u="none" strike="noStrike" kern="1200" cap="none" spc="0" normalizeH="0" baseline="0" noProof="0" dirty="0">
                <a:ln>
                  <a:noFill/>
                </a:ln>
                <a:solidFill>
                  <a:prstClr val="black"/>
                </a:solidFill>
                <a:effectLst/>
                <a:uLnTx/>
                <a:uFillTx/>
                <a:latin typeface="+mn-ea"/>
                <a:cs typeface="+mn-cs"/>
              </a:rPr>
              <a:t>名（ ｵｰｽﾄﾗﾘｱ ）</a:t>
            </a:r>
            <a:endParaRPr kumimoji="1" lang="en-US" altLang="ja-JP" sz="28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n-ea"/>
              </a:rPr>
              <a:t>　　</a:t>
            </a:r>
            <a:r>
              <a:rPr kumimoji="1" lang="en-US" altLang="ja-JP" sz="2800" b="1" dirty="0">
                <a:solidFill>
                  <a:prstClr val="black"/>
                </a:solidFill>
                <a:latin typeface="+mn-ea"/>
              </a:rPr>
              <a:t>2</a:t>
            </a:r>
            <a:r>
              <a:rPr kumimoji="1" lang="en-US" altLang="ja-JP" sz="2800" b="1" i="0" u="none" strike="noStrike" kern="1200" cap="none" spc="0" normalizeH="0" baseline="0" noProof="0" dirty="0">
                <a:ln>
                  <a:noFill/>
                </a:ln>
                <a:solidFill>
                  <a:prstClr val="black"/>
                </a:solidFill>
                <a:effectLst/>
                <a:uLnTx/>
                <a:uFillTx/>
                <a:latin typeface="+mn-ea"/>
                <a:cs typeface="+mn-cs"/>
              </a:rPr>
              <a:t>016-17</a:t>
            </a:r>
            <a:r>
              <a:rPr kumimoji="1" lang="ja-JP" altLang="en-US" sz="2800" b="1" i="0" u="none" strike="noStrike" kern="1200" cap="none" spc="0" normalizeH="0" baseline="0" noProof="0" dirty="0">
                <a:ln>
                  <a:noFill/>
                </a:ln>
                <a:solidFill>
                  <a:prstClr val="black"/>
                </a:solidFill>
                <a:effectLst/>
                <a:uLnTx/>
                <a:uFillTx/>
                <a:latin typeface="+mn-ea"/>
                <a:cs typeface="+mn-cs"/>
              </a:rPr>
              <a:t>年度：応募</a:t>
            </a:r>
            <a:r>
              <a:rPr kumimoji="1" lang="en-US" altLang="ja-JP" sz="2800" b="1" i="0" u="none" strike="noStrike" kern="1200" cap="none" spc="0" normalizeH="0" baseline="0" noProof="0" dirty="0">
                <a:ln>
                  <a:noFill/>
                </a:ln>
                <a:solidFill>
                  <a:prstClr val="white"/>
                </a:solidFill>
                <a:effectLst/>
                <a:uLnTx/>
                <a:uFillTx/>
                <a:latin typeface="+mn-ea"/>
                <a:cs typeface="+mn-cs"/>
              </a:rPr>
              <a:t>0</a:t>
            </a:r>
            <a:r>
              <a:rPr kumimoji="1" lang="en-US" altLang="ja-JP" sz="2800" b="1" i="0" u="none" strike="noStrike" kern="1200" cap="none" spc="0" normalizeH="0" baseline="0" noProof="0" dirty="0">
                <a:ln>
                  <a:noFill/>
                </a:ln>
                <a:solidFill>
                  <a:prstClr val="black"/>
                </a:solidFill>
                <a:effectLst/>
                <a:uLnTx/>
                <a:uFillTx/>
                <a:latin typeface="+mn-ea"/>
                <a:cs typeface="+mn-cs"/>
              </a:rPr>
              <a:t>6</a:t>
            </a:r>
            <a:r>
              <a:rPr kumimoji="1" lang="ja-JP" altLang="en-US" sz="2800" b="1" i="0" u="none" strike="noStrike" kern="1200" cap="none" spc="0" normalizeH="0" baseline="0" noProof="0" dirty="0">
                <a:ln>
                  <a:noFill/>
                </a:ln>
                <a:solidFill>
                  <a:prstClr val="black"/>
                </a:solidFill>
                <a:effectLst/>
                <a:uLnTx/>
                <a:uFillTx/>
                <a:latin typeface="+mn-ea"/>
                <a:cs typeface="+mn-cs"/>
              </a:rPr>
              <a:t>名／合格</a:t>
            </a:r>
            <a:r>
              <a:rPr kumimoji="1" lang="en-US" altLang="ja-JP" sz="2800" b="1" i="0" u="none" strike="noStrike" kern="1200" cap="none" spc="0" normalizeH="0" baseline="0" noProof="0" dirty="0">
                <a:ln>
                  <a:noFill/>
                </a:ln>
                <a:solidFill>
                  <a:prstClr val="white"/>
                </a:solidFill>
                <a:effectLst/>
                <a:uLnTx/>
                <a:uFillTx/>
                <a:latin typeface="+mn-ea"/>
                <a:cs typeface="+mn-cs"/>
              </a:rPr>
              <a:t>0</a:t>
            </a:r>
            <a:r>
              <a:rPr kumimoji="1" lang="en-US" altLang="ja-JP" sz="2800" b="1" i="0" u="none" strike="noStrike" kern="1200" cap="none" spc="0" normalizeH="0" baseline="0" noProof="0" dirty="0">
                <a:ln>
                  <a:noFill/>
                </a:ln>
                <a:solidFill>
                  <a:prstClr val="black"/>
                </a:solidFill>
                <a:effectLst/>
                <a:uLnTx/>
                <a:uFillTx/>
                <a:latin typeface="+mn-ea"/>
                <a:cs typeface="+mn-cs"/>
              </a:rPr>
              <a:t>1</a:t>
            </a:r>
            <a:r>
              <a:rPr kumimoji="1" lang="ja-JP" altLang="en-US" sz="2800" b="1" i="0" u="none" strike="noStrike" kern="1200" cap="none" spc="0" normalizeH="0" baseline="0" noProof="0" dirty="0">
                <a:ln>
                  <a:noFill/>
                </a:ln>
                <a:solidFill>
                  <a:prstClr val="black"/>
                </a:solidFill>
                <a:effectLst/>
                <a:uLnTx/>
                <a:uFillTx/>
                <a:latin typeface="+mn-ea"/>
                <a:cs typeface="+mn-cs"/>
              </a:rPr>
              <a:t>名（イギリス）</a:t>
            </a:r>
            <a:endParaRPr kumimoji="1" lang="en-US" altLang="ja-JP" sz="28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cs typeface="+mn-cs"/>
              </a:rPr>
              <a:t>　　</a:t>
            </a:r>
            <a:r>
              <a:rPr kumimoji="1" lang="en-US" altLang="ja-JP" sz="2800" b="1" i="0" u="none" strike="noStrike" kern="1200" cap="none" spc="0" normalizeH="0" baseline="0" noProof="0" dirty="0">
                <a:ln>
                  <a:noFill/>
                </a:ln>
                <a:solidFill>
                  <a:prstClr val="black"/>
                </a:solidFill>
                <a:effectLst/>
                <a:uLnTx/>
                <a:uFillTx/>
                <a:latin typeface="+mn-ea"/>
                <a:cs typeface="+mn-cs"/>
              </a:rPr>
              <a:t>2017-18</a:t>
            </a:r>
            <a:r>
              <a:rPr kumimoji="1" lang="ja-JP" altLang="en-US" sz="2800" b="1" i="0" u="none" strike="noStrike" kern="1200" cap="none" spc="0" normalizeH="0" baseline="0" noProof="0" dirty="0">
                <a:ln>
                  <a:noFill/>
                </a:ln>
                <a:solidFill>
                  <a:prstClr val="black"/>
                </a:solidFill>
                <a:effectLst/>
                <a:uLnTx/>
                <a:uFillTx/>
                <a:latin typeface="+mn-ea"/>
                <a:cs typeface="+mn-cs"/>
              </a:rPr>
              <a:t>年度：応募</a:t>
            </a:r>
            <a:r>
              <a:rPr kumimoji="1" lang="en-US" altLang="ja-JP" sz="2800" b="1" i="0" u="none" strike="noStrike" kern="1200" cap="none" spc="0" normalizeH="0" baseline="0" noProof="0" dirty="0">
                <a:ln>
                  <a:noFill/>
                </a:ln>
                <a:solidFill>
                  <a:prstClr val="black"/>
                </a:solidFill>
                <a:effectLst/>
                <a:uLnTx/>
                <a:uFillTx/>
                <a:latin typeface="+mn-ea"/>
                <a:cs typeface="+mn-cs"/>
              </a:rPr>
              <a:t>17</a:t>
            </a:r>
            <a:r>
              <a:rPr kumimoji="1" lang="ja-JP" altLang="en-US" sz="2800" b="1" i="0" u="none" strike="noStrike" kern="1200" cap="none" spc="0" normalizeH="0" baseline="0" noProof="0" dirty="0">
                <a:ln>
                  <a:noFill/>
                </a:ln>
                <a:solidFill>
                  <a:prstClr val="black"/>
                </a:solidFill>
                <a:effectLst/>
                <a:uLnTx/>
                <a:uFillTx/>
                <a:latin typeface="+mn-ea"/>
                <a:cs typeface="+mn-cs"/>
              </a:rPr>
              <a:t>名／合格</a:t>
            </a:r>
            <a:r>
              <a:rPr kumimoji="1" lang="en-US" altLang="ja-JP" sz="2800" b="1" i="0" u="none" strike="noStrike" kern="1200" cap="none" spc="0" normalizeH="0" baseline="0" noProof="0" dirty="0">
                <a:ln>
                  <a:noFill/>
                </a:ln>
                <a:solidFill>
                  <a:prstClr val="white"/>
                </a:solidFill>
                <a:effectLst/>
                <a:uLnTx/>
                <a:uFillTx/>
                <a:latin typeface="+mn-ea"/>
                <a:cs typeface="+mn-cs"/>
              </a:rPr>
              <a:t>0</a:t>
            </a:r>
            <a:r>
              <a:rPr kumimoji="1" lang="en-US" altLang="ja-JP" sz="2800" b="1" i="0" u="none" strike="noStrike" kern="1200" cap="none" spc="0" normalizeH="0" baseline="0" noProof="0" dirty="0">
                <a:ln>
                  <a:noFill/>
                </a:ln>
                <a:solidFill>
                  <a:prstClr val="black"/>
                </a:solidFill>
                <a:effectLst/>
                <a:uLnTx/>
                <a:uFillTx/>
                <a:latin typeface="+mn-ea"/>
                <a:cs typeface="+mn-cs"/>
              </a:rPr>
              <a:t>2</a:t>
            </a:r>
            <a:r>
              <a:rPr kumimoji="1" lang="ja-JP" altLang="en-US" sz="2800" b="1" i="0" u="none" strike="noStrike" kern="1200" cap="none" spc="0" normalizeH="0" baseline="0" noProof="0" dirty="0">
                <a:ln>
                  <a:noFill/>
                </a:ln>
                <a:solidFill>
                  <a:prstClr val="black"/>
                </a:solidFill>
                <a:effectLst/>
                <a:uLnTx/>
                <a:uFillTx/>
                <a:latin typeface="+mn-ea"/>
                <a:cs typeface="+mn-cs"/>
              </a:rPr>
              <a:t>名（イギリス）</a:t>
            </a:r>
            <a:endParaRPr kumimoji="1" lang="en-US" altLang="ja-JP" sz="28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cs typeface="+mn-cs"/>
              </a:rPr>
              <a:t>　　</a:t>
            </a:r>
            <a:r>
              <a:rPr kumimoji="1" lang="en-US" altLang="ja-JP" sz="2800" b="1" i="0" u="none" strike="noStrike" kern="1200" cap="none" spc="0" normalizeH="0" baseline="0" noProof="0" dirty="0">
                <a:ln>
                  <a:noFill/>
                </a:ln>
                <a:solidFill>
                  <a:prstClr val="black"/>
                </a:solidFill>
                <a:effectLst/>
                <a:uLnTx/>
                <a:uFillTx/>
                <a:latin typeface="+mn-ea"/>
                <a:cs typeface="+mn-cs"/>
              </a:rPr>
              <a:t>2018-19</a:t>
            </a:r>
            <a:r>
              <a:rPr kumimoji="1" lang="ja-JP" altLang="en-US" sz="2800" b="1" i="0" u="none" strike="noStrike" kern="1200" cap="none" spc="0" normalizeH="0" baseline="0" noProof="0" dirty="0">
                <a:ln>
                  <a:noFill/>
                </a:ln>
                <a:solidFill>
                  <a:prstClr val="black"/>
                </a:solidFill>
                <a:effectLst/>
                <a:uLnTx/>
                <a:uFillTx/>
                <a:latin typeface="+mn-ea"/>
                <a:cs typeface="+mn-cs"/>
              </a:rPr>
              <a:t>年度：応募</a:t>
            </a:r>
            <a:r>
              <a:rPr kumimoji="1" lang="en-US" altLang="ja-JP" sz="2800" b="1" i="0" u="none" strike="noStrike" kern="1200" cap="none" spc="0" normalizeH="0" baseline="0" noProof="0" dirty="0">
                <a:ln>
                  <a:noFill/>
                </a:ln>
                <a:solidFill>
                  <a:prstClr val="white"/>
                </a:solidFill>
                <a:effectLst/>
                <a:uLnTx/>
                <a:uFillTx/>
                <a:latin typeface="+mn-ea"/>
                <a:cs typeface="+mn-cs"/>
              </a:rPr>
              <a:t>0</a:t>
            </a:r>
            <a:r>
              <a:rPr kumimoji="1" lang="en-US" altLang="ja-JP" sz="2800" b="1" i="0" u="none" strike="noStrike" kern="1200" cap="none" spc="0" normalizeH="0" baseline="0" noProof="0" dirty="0">
                <a:ln>
                  <a:noFill/>
                </a:ln>
                <a:solidFill>
                  <a:prstClr val="black"/>
                </a:solidFill>
                <a:effectLst/>
                <a:uLnTx/>
                <a:uFillTx/>
                <a:latin typeface="+mn-ea"/>
                <a:cs typeface="+mn-cs"/>
              </a:rPr>
              <a:t>8</a:t>
            </a:r>
            <a:r>
              <a:rPr kumimoji="1" lang="ja-JP" altLang="en-US" sz="2800" b="1" i="0" u="none" strike="noStrike" kern="1200" cap="none" spc="0" normalizeH="0" baseline="0" noProof="0" dirty="0">
                <a:ln>
                  <a:noFill/>
                </a:ln>
                <a:solidFill>
                  <a:prstClr val="black"/>
                </a:solidFill>
                <a:effectLst/>
                <a:uLnTx/>
                <a:uFillTx/>
                <a:latin typeface="+mn-ea"/>
                <a:cs typeface="+mn-cs"/>
              </a:rPr>
              <a:t>名／合格</a:t>
            </a:r>
            <a:r>
              <a:rPr kumimoji="1" lang="en-US" altLang="ja-JP" sz="2800" b="1" i="0" u="none" strike="noStrike" kern="1200" cap="none" spc="0" normalizeH="0" baseline="0" noProof="0" dirty="0">
                <a:ln>
                  <a:noFill/>
                </a:ln>
                <a:solidFill>
                  <a:prstClr val="white"/>
                </a:solidFill>
                <a:effectLst/>
                <a:uLnTx/>
                <a:uFillTx/>
                <a:latin typeface="+mn-ea"/>
                <a:cs typeface="+mn-cs"/>
              </a:rPr>
              <a:t>0</a:t>
            </a:r>
            <a:r>
              <a:rPr kumimoji="1" lang="en-US" altLang="ja-JP" sz="2800" b="1" i="0" u="none" strike="noStrike" kern="1200" cap="none" spc="0" normalizeH="0" baseline="0" noProof="0" dirty="0">
                <a:ln>
                  <a:noFill/>
                </a:ln>
                <a:solidFill>
                  <a:prstClr val="black"/>
                </a:solidFill>
                <a:effectLst/>
                <a:uLnTx/>
                <a:uFillTx/>
                <a:latin typeface="+mn-ea"/>
                <a:cs typeface="+mn-cs"/>
              </a:rPr>
              <a:t>1</a:t>
            </a:r>
            <a:r>
              <a:rPr kumimoji="1" lang="ja-JP" altLang="en-US" sz="2800" b="1" i="0" u="none" strike="noStrike" kern="1200" cap="none" spc="0" normalizeH="0" baseline="0" noProof="0" dirty="0">
                <a:ln>
                  <a:noFill/>
                </a:ln>
                <a:solidFill>
                  <a:prstClr val="black"/>
                </a:solidFill>
                <a:effectLst/>
                <a:uLnTx/>
                <a:uFillTx/>
                <a:latin typeface="+mn-ea"/>
                <a:cs typeface="+mn-cs"/>
              </a:rPr>
              <a:t>名（イギリス）</a:t>
            </a:r>
            <a:endParaRPr kumimoji="1" lang="en-US" altLang="ja-JP" sz="2800" b="1" i="0" u="none" strike="noStrike" kern="1200" cap="none" spc="0" normalizeH="0" baseline="0" noProof="0" dirty="0">
              <a:ln>
                <a:noFill/>
              </a:ln>
              <a:solidFill>
                <a:prstClr val="black"/>
              </a:solidFill>
              <a:effectLst/>
              <a:uLnTx/>
              <a:uFillTx/>
              <a:latin typeface="+mn-ea"/>
              <a:cs typeface="+mn-cs"/>
            </a:endParaRPr>
          </a:p>
        </p:txBody>
      </p:sp>
    </p:spTree>
    <p:extLst>
      <p:ext uri="{BB962C8B-B14F-4D97-AF65-F5344CB8AC3E}">
        <p14:creationId xmlns:p14="http://schemas.microsoft.com/office/powerpoint/2010/main" val="247444610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渡航前オリエンテーション実施報告</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2">
            <a:extLst>
              <a:ext uri="{FF2B5EF4-FFF2-40B4-BE49-F238E27FC236}">
                <a16:creationId xmlns:a16="http://schemas.microsoft.com/office/drawing/2014/main" id="{1D6E5FBA-44CC-4412-81D3-8C48EFC79F7D}"/>
              </a:ext>
            </a:extLst>
          </p:cNvPr>
          <p:cNvPicPr>
            <a:picLocks noChangeAspect="1"/>
          </p:cNvPicPr>
          <p:nvPr/>
        </p:nvPicPr>
        <p:blipFill rotWithShape="1">
          <a:blip r:embed="rId4">
            <a:extLst>
              <a:ext uri="{28A0092B-C50C-407E-A947-70E740481C1C}">
                <a14:useLocalDpi xmlns:a14="http://schemas.microsoft.com/office/drawing/2010/main" val="0"/>
              </a:ext>
            </a:extLst>
          </a:blip>
          <a:srcRect l="6309" t="19011" b="24466"/>
          <a:stretch/>
        </p:blipFill>
        <p:spPr>
          <a:xfrm>
            <a:off x="533401" y="2073092"/>
            <a:ext cx="8077197" cy="3659100"/>
          </a:xfrm>
          <a:prstGeom prst="rect">
            <a:avLst/>
          </a:prstGeom>
        </p:spPr>
      </p:pic>
      <p:sp>
        <p:nvSpPr>
          <p:cNvPr id="4" name="テキスト ボックス 3">
            <a:extLst>
              <a:ext uri="{FF2B5EF4-FFF2-40B4-BE49-F238E27FC236}">
                <a16:creationId xmlns:a16="http://schemas.microsoft.com/office/drawing/2014/main" id="{FB4C153C-7811-4BD0-9D97-EC5FEE620647}"/>
              </a:ext>
            </a:extLst>
          </p:cNvPr>
          <p:cNvSpPr txBox="1"/>
          <p:nvPr/>
        </p:nvSpPr>
        <p:spPr>
          <a:xfrm>
            <a:off x="0" y="5906678"/>
            <a:ext cx="9144000" cy="369332"/>
          </a:xfrm>
          <a:prstGeom prst="rect">
            <a:avLst/>
          </a:prstGeom>
          <a:noFill/>
        </p:spPr>
        <p:txBody>
          <a:bodyPr wrap="square" rtlCol="0">
            <a:spAutoFit/>
          </a:bodyPr>
          <a:lstStyle/>
          <a:p>
            <a:pPr algn="ctr"/>
            <a:r>
              <a:rPr kumimoji="1" lang="en-US" altLang="ja-JP" b="1" dirty="0">
                <a:latin typeface="+mn-ea"/>
              </a:rPr>
              <a:t>&lt;</a:t>
            </a:r>
            <a:r>
              <a:rPr kumimoji="1" lang="ja-JP" altLang="en-US" b="1" dirty="0">
                <a:latin typeface="+mn-ea"/>
              </a:rPr>
              <a:t>　</a:t>
            </a:r>
            <a:r>
              <a:rPr kumimoji="1" lang="en-US" altLang="ja-JP" b="1" dirty="0">
                <a:latin typeface="+mn-ea"/>
              </a:rPr>
              <a:t>2018</a:t>
            </a:r>
            <a:r>
              <a:rPr kumimoji="1" lang="ja-JP" altLang="en-US" b="1" dirty="0">
                <a:latin typeface="+mn-ea"/>
              </a:rPr>
              <a:t>年</a:t>
            </a:r>
            <a:r>
              <a:rPr kumimoji="1" lang="en-US" altLang="ja-JP" b="1" dirty="0">
                <a:latin typeface="+mn-ea"/>
              </a:rPr>
              <a:t>8</a:t>
            </a:r>
            <a:r>
              <a:rPr kumimoji="1" lang="ja-JP" altLang="en-US" b="1" dirty="0">
                <a:latin typeface="+mn-ea"/>
              </a:rPr>
              <a:t>月</a:t>
            </a:r>
            <a:r>
              <a:rPr kumimoji="1" lang="en-US" altLang="ja-JP" b="1" dirty="0">
                <a:latin typeface="+mn-ea"/>
              </a:rPr>
              <a:t>4</a:t>
            </a:r>
            <a:r>
              <a:rPr kumimoji="1" lang="ja-JP" altLang="en-US" b="1" dirty="0">
                <a:latin typeface="+mn-ea"/>
              </a:rPr>
              <a:t>日開催　</a:t>
            </a:r>
            <a:r>
              <a:rPr kumimoji="1" lang="en-US" altLang="ja-JP" b="1" dirty="0">
                <a:latin typeface="+mn-ea"/>
              </a:rPr>
              <a:t>&gt;</a:t>
            </a:r>
            <a:endParaRPr kumimoji="1" lang="ja-JP" altLang="en-US" b="1" dirty="0">
              <a:latin typeface="+mn-ea"/>
            </a:endParaRPr>
          </a:p>
        </p:txBody>
      </p:sp>
    </p:spTree>
    <p:extLst>
      <p:ext uri="{BB962C8B-B14F-4D97-AF65-F5344CB8AC3E}">
        <p14:creationId xmlns:p14="http://schemas.microsoft.com/office/powerpoint/2010/main" val="428132796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奨学金小委員会より皆様へ</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a:extLst>
              <a:ext uri="{FF2B5EF4-FFF2-40B4-BE49-F238E27FC236}">
                <a16:creationId xmlns:a16="http://schemas.microsoft.com/office/drawing/2014/main" id="{31934B32-4DD2-474F-8EFB-B4826E5AEF24}"/>
              </a:ext>
            </a:extLst>
          </p:cNvPr>
          <p:cNvSpPr txBox="1"/>
          <p:nvPr/>
        </p:nvSpPr>
        <p:spPr>
          <a:xfrm>
            <a:off x="0" y="2482850"/>
            <a:ext cx="9143997" cy="38472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n-ea"/>
              </a:rPr>
              <a:t>①　ロータリー財団プログラムである奨学金プログラム</a:t>
            </a:r>
            <a:endParaRPr kumimoji="1" lang="en-US" altLang="ja-JP" sz="2800" b="1" dirty="0">
              <a:solidFill>
                <a:prstClr val="black"/>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n-ea"/>
              </a:rPr>
              <a:t>　　について知ってください。そしてそれぞれのクラブ</a:t>
            </a:r>
            <a:endParaRPr kumimoji="1" lang="en-US" altLang="ja-JP" sz="2800" b="1" dirty="0">
              <a:solidFill>
                <a:prstClr val="black"/>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n-ea"/>
              </a:rPr>
              <a:t>　　のロータリアンの皆さんに是非ご紹介ください。</a:t>
            </a:r>
            <a:endParaRPr kumimoji="1" lang="en-US" altLang="ja-JP" sz="2800" b="1" dirty="0">
              <a:solidFill>
                <a:prstClr val="black"/>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dirty="0">
              <a:solidFill>
                <a:prstClr val="black"/>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n-ea"/>
              </a:rPr>
              <a:t>②</a:t>
            </a:r>
            <a:r>
              <a:rPr kumimoji="1" lang="ja-JP" altLang="en-US" sz="2800" b="1" i="0" u="none" strike="noStrike" kern="1200" cap="none" spc="0" normalizeH="0" baseline="0" noProof="0" dirty="0">
                <a:ln>
                  <a:noFill/>
                </a:ln>
                <a:solidFill>
                  <a:prstClr val="black"/>
                </a:solidFill>
                <a:effectLst/>
                <a:uLnTx/>
                <a:uFillTx/>
                <a:latin typeface="+mn-ea"/>
                <a:cs typeface="+mn-cs"/>
              </a:rPr>
              <a:t>　各クラブへ平和フェロー、グローバル補助金奨学生</a:t>
            </a:r>
            <a:endParaRPr kumimoji="1" lang="en-US" altLang="ja-JP" sz="28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n-ea"/>
              </a:rPr>
              <a:t>　　申請希望者本人より</a:t>
            </a:r>
            <a:r>
              <a:rPr kumimoji="1" lang="ja-JP" altLang="en-US" sz="2800" b="1" i="0" u="none" strike="noStrike" kern="1200" cap="none" spc="0" normalizeH="0" baseline="0" noProof="0" dirty="0">
                <a:ln>
                  <a:noFill/>
                </a:ln>
                <a:solidFill>
                  <a:prstClr val="black"/>
                </a:solidFill>
                <a:effectLst/>
                <a:uLnTx/>
                <a:uFillTx/>
                <a:latin typeface="+mn-ea"/>
                <a:cs typeface="+mn-cs"/>
              </a:rPr>
              <a:t>問合わせ</a:t>
            </a:r>
            <a:r>
              <a:rPr kumimoji="1" lang="ja-JP" altLang="en-US" sz="2800" b="1" dirty="0">
                <a:solidFill>
                  <a:prstClr val="black"/>
                </a:solidFill>
                <a:latin typeface="+mn-ea"/>
              </a:rPr>
              <a:t>が</a:t>
            </a:r>
            <a:r>
              <a:rPr kumimoji="1" lang="ja-JP" altLang="en-US" sz="2800" b="1" i="0" u="none" strike="noStrike" kern="1200" cap="none" spc="0" normalizeH="0" baseline="0" noProof="0" dirty="0">
                <a:ln>
                  <a:noFill/>
                </a:ln>
                <a:solidFill>
                  <a:prstClr val="black"/>
                </a:solidFill>
                <a:effectLst/>
                <a:uLnTx/>
                <a:uFillTx/>
                <a:latin typeface="+mn-ea"/>
                <a:cs typeface="+mn-cs"/>
              </a:rPr>
              <a:t>あった際には地区へ</a:t>
            </a:r>
            <a:endParaRPr kumimoji="1" lang="en-US" altLang="ja-JP" sz="28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n-ea"/>
              </a:rPr>
              <a:t>　　</a:t>
            </a:r>
            <a:r>
              <a:rPr kumimoji="1" lang="ja-JP" altLang="en-US" sz="2800" b="1" i="0" u="none" strike="noStrike" kern="1200" cap="none" spc="0" normalizeH="0" baseline="0" noProof="0" dirty="0">
                <a:ln>
                  <a:noFill/>
                </a:ln>
                <a:solidFill>
                  <a:prstClr val="black"/>
                </a:solidFill>
                <a:effectLst/>
                <a:uLnTx/>
                <a:uFillTx/>
                <a:latin typeface="+mn-ea"/>
                <a:cs typeface="+mn-cs"/>
              </a:rPr>
              <a:t>ご一報ください。</a:t>
            </a:r>
            <a:endParaRPr kumimoji="1" lang="en-US" altLang="ja-JP" sz="28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n-ea"/>
              </a:rPr>
              <a:t>③　皆さまのまわりに優秀な候補者がいらっしゃいまし</a:t>
            </a:r>
            <a:endParaRPr kumimoji="1" lang="en-US" altLang="ja-JP" sz="2800" b="1" dirty="0">
              <a:solidFill>
                <a:prstClr val="black"/>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n-ea"/>
              </a:rPr>
              <a:t>　　たらご推薦の程、宜しくいお願い致します。</a:t>
            </a:r>
            <a:endParaRPr kumimoji="1" lang="en-US" altLang="ja-JP" sz="2800" b="1" dirty="0">
              <a:solidFill>
                <a:prstClr val="black"/>
              </a:solidFill>
              <a:latin typeface="+mn-ea"/>
            </a:endParaRPr>
          </a:p>
        </p:txBody>
      </p:sp>
    </p:spTree>
    <p:extLst>
      <p:ext uri="{BB962C8B-B14F-4D97-AF65-F5344CB8AC3E}">
        <p14:creationId xmlns:p14="http://schemas.microsoft.com/office/powerpoint/2010/main" val="313489135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3" y="4248106"/>
            <a:ext cx="9143997" cy="523220"/>
          </a:xfrm>
          <a:prstGeom prst="rect">
            <a:avLst/>
          </a:prstGeom>
          <a:noFill/>
        </p:spPr>
        <p:txBody>
          <a:bodyPr wrap="square" rtlCol="0">
            <a:spAutoFit/>
          </a:bodyPr>
          <a:lstStyle/>
          <a:p>
            <a:pPr algn="ctr"/>
            <a:r>
              <a:rPr lang="ja-JP" altLang="en-US" sz="2800" b="1" dirty="0">
                <a:latin typeface="+mn-ea"/>
              </a:rPr>
              <a:t>ご清聴ありがとうございました</a:t>
            </a:r>
            <a:endParaRPr lang="en-US" altLang="ja-JP" sz="28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7" y="3067049"/>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982640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奨学金小委員会のご紹介</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a:extLst>
              <a:ext uri="{FF2B5EF4-FFF2-40B4-BE49-F238E27FC236}">
                <a16:creationId xmlns:a16="http://schemas.microsoft.com/office/drawing/2014/main" id="{1ED11272-8838-4B66-AB2E-E051AD3462C9}"/>
              </a:ext>
            </a:extLst>
          </p:cNvPr>
          <p:cNvSpPr txBox="1"/>
          <p:nvPr/>
        </p:nvSpPr>
        <p:spPr>
          <a:xfrm>
            <a:off x="0" y="2362200"/>
            <a:ext cx="9144000" cy="4370427"/>
          </a:xfrm>
          <a:prstGeom prst="rect">
            <a:avLst/>
          </a:prstGeom>
          <a:noFill/>
        </p:spPr>
        <p:txBody>
          <a:bodyPr wrap="square" rtlCol="0">
            <a:spAutoFit/>
          </a:bodyPr>
          <a:lstStyle/>
          <a:p>
            <a:r>
              <a:rPr kumimoji="1" lang="ja-JP" altLang="en-US" sz="2400" b="1" dirty="0">
                <a:solidFill>
                  <a:srgbClr val="FF0000"/>
                </a:solidFill>
                <a:latin typeface="+mn-ea"/>
              </a:rPr>
              <a:t>主としてグローバル補助金奨学生及び平和フェローシップを担当奨学生募集、候補者選考、財団承認後奨学生サポートを実施する</a:t>
            </a:r>
            <a:endParaRPr kumimoji="1" lang="en-US" altLang="ja-JP" sz="2400" b="1" dirty="0">
              <a:solidFill>
                <a:srgbClr val="FF0000"/>
              </a:solidFill>
              <a:latin typeface="+mn-ea"/>
            </a:endParaRPr>
          </a:p>
          <a:p>
            <a:endParaRPr kumimoji="1" lang="en-US" altLang="ja-JP" sz="2000" b="1" dirty="0">
              <a:latin typeface="+mn-ea"/>
            </a:endParaRPr>
          </a:p>
          <a:p>
            <a:r>
              <a:rPr kumimoji="1" lang="ja-JP" altLang="en-US" sz="3000" b="1" dirty="0">
                <a:latin typeface="+mn-ea"/>
              </a:rPr>
              <a:t>① グローバル補助金奨学生及び平和フェローの募集</a:t>
            </a:r>
            <a:endParaRPr kumimoji="1" lang="en-US" altLang="ja-JP" sz="3000" b="1" dirty="0">
              <a:latin typeface="+mn-ea"/>
            </a:endParaRPr>
          </a:p>
          <a:p>
            <a:r>
              <a:rPr kumimoji="1" lang="ja-JP" altLang="en-US" sz="3000" b="1" dirty="0">
                <a:latin typeface="+mn-ea"/>
              </a:rPr>
              <a:t>② 奨学生候補者の選考及び財団本部への申請</a:t>
            </a:r>
            <a:endParaRPr kumimoji="1" lang="en-US" altLang="ja-JP" sz="3000" b="1" dirty="0">
              <a:latin typeface="+mn-ea"/>
            </a:endParaRPr>
          </a:p>
          <a:p>
            <a:r>
              <a:rPr kumimoji="1" lang="ja-JP" altLang="en-US" sz="3000" b="1" dirty="0">
                <a:latin typeface="+mn-ea"/>
              </a:rPr>
              <a:t>③ 奨学生受入地区との調整</a:t>
            </a:r>
            <a:endParaRPr kumimoji="1" lang="en-US" altLang="ja-JP" sz="3000" b="1" dirty="0">
              <a:latin typeface="+mn-ea"/>
            </a:endParaRPr>
          </a:p>
          <a:p>
            <a:r>
              <a:rPr kumimoji="1" lang="ja-JP" altLang="en-US" sz="3000" b="1" dirty="0">
                <a:latin typeface="+mn-ea"/>
              </a:rPr>
              <a:t>④ 奨学生のためのオリエンテーションの実施</a:t>
            </a:r>
            <a:endParaRPr kumimoji="1" lang="en-US" altLang="ja-JP" sz="3000" b="1" dirty="0">
              <a:latin typeface="+mn-ea"/>
            </a:endParaRPr>
          </a:p>
          <a:p>
            <a:r>
              <a:rPr kumimoji="1" lang="ja-JP" altLang="en-US" sz="3000" b="1" dirty="0">
                <a:latin typeface="+mn-ea"/>
              </a:rPr>
              <a:t>⑤ 留学中の奨学生との連絡を保つ</a:t>
            </a:r>
            <a:endParaRPr kumimoji="1" lang="en-US" altLang="ja-JP" sz="3000" b="1" dirty="0">
              <a:latin typeface="+mn-ea"/>
            </a:endParaRPr>
          </a:p>
          <a:p>
            <a:r>
              <a:rPr kumimoji="1" lang="ja-JP" altLang="en-US" sz="3000" b="1" dirty="0">
                <a:latin typeface="+mn-ea"/>
              </a:rPr>
              <a:t>⑥ 学友活動への奨学生の参加促進</a:t>
            </a:r>
            <a:endParaRPr kumimoji="1" lang="en-US" altLang="ja-JP" sz="3000" b="1" dirty="0">
              <a:latin typeface="+mn-ea"/>
            </a:endParaRPr>
          </a:p>
          <a:p>
            <a:r>
              <a:rPr kumimoji="1" lang="ja-JP" altLang="en-US" sz="3000" b="1" dirty="0">
                <a:latin typeface="+mn-ea"/>
              </a:rPr>
              <a:t>⑦ 奨学金事業の地区内クラブへの情報提供</a:t>
            </a:r>
            <a:endParaRPr kumimoji="1" lang="en-US" altLang="ja-JP" sz="3000" b="1" dirty="0">
              <a:latin typeface="+mn-ea"/>
            </a:endParaRPr>
          </a:p>
        </p:txBody>
      </p:sp>
    </p:spTree>
    <p:extLst>
      <p:ext uri="{BB962C8B-B14F-4D97-AF65-F5344CB8AC3E}">
        <p14:creationId xmlns:p14="http://schemas.microsoft.com/office/powerpoint/2010/main" val="30735362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4EF74A45-04C1-4495-8447-1B083D66F8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3358" y="2143070"/>
            <a:ext cx="3084830" cy="2203450"/>
          </a:xfrm>
          <a:prstGeom prst="rect">
            <a:avLst/>
          </a:prstGeom>
        </p:spPr>
      </p:pic>
      <p:pic>
        <p:nvPicPr>
          <p:cNvPr id="9" name="図 8">
            <a:extLst>
              <a:ext uri="{FF2B5EF4-FFF2-40B4-BE49-F238E27FC236}">
                <a16:creationId xmlns:a16="http://schemas.microsoft.com/office/drawing/2014/main" id="{7ABA7358-0272-4632-B522-6FBF4E14B8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5814" y="2143070"/>
            <a:ext cx="3082284" cy="2201631"/>
          </a:xfrm>
          <a:prstGeom prst="rect">
            <a:avLst/>
          </a:prstGeom>
        </p:spPr>
      </p:pic>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ロータリー財団の奨学金プログラム</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a:extLst>
              <a:ext uri="{FF2B5EF4-FFF2-40B4-BE49-F238E27FC236}">
                <a16:creationId xmlns:a16="http://schemas.microsoft.com/office/drawing/2014/main" id="{408D4AA9-2CE2-4A3E-95E0-C624D7A41A83}"/>
              </a:ext>
            </a:extLst>
          </p:cNvPr>
          <p:cNvSpPr/>
          <p:nvPr/>
        </p:nvSpPr>
        <p:spPr>
          <a:xfrm>
            <a:off x="1" y="4792230"/>
            <a:ext cx="9143996" cy="1569660"/>
          </a:xfrm>
          <a:prstGeom prst="rect">
            <a:avLst/>
          </a:prstGeom>
        </p:spPr>
        <p:txBody>
          <a:bodyPr wrap="square">
            <a:spAutoFit/>
          </a:bodyPr>
          <a:lstStyle/>
          <a:p>
            <a:r>
              <a:rPr lang="ja-JP" altLang="en-US" sz="3200" b="1" dirty="0">
                <a:latin typeface="+mn-ea"/>
              </a:rPr>
              <a:t>　　　　①　地区補助金による奨学金</a:t>
            </a:r>
            <a:endParaRPr lang="en-US" altLang="ja-JP" sz="3200" b="1" dirty="0">
              <a:latin typeface="+mn-ea"/>
            </a:endParaRPr>
          </a:p>
          <a:p>
            <a:r>
              <a:rPr lang="ja-JP" altLang="en-US" sz="3200" b="1" dirty="0">
                <a:latin typeface="+mn-ea"/>
              </a:rPr>
              <a:t>　　　　②　グローバル補助金奨学生</a:t>
            </a:r>
            <a:endParaRPr lang="en-US" altLang="ja-JP" sz="3200" b="1" dirty="0">
              <a:latin typeface="+mn-ea"/>
            </a:endParaRPr>
          </a:p>
          <a:p>
            <a:r>
              <a:rPr lang="ja-JP" altLang="en-US" sz="3200" b="1" dirty="0">
                <a:latin typeface="+mn-ea"/>
              </a:rPr>
              <a:t>　　　　③　平和フェローシップ</a:t>
            </a:r>
          </a:p>
        </p:txBody>
      </p:sp>
      <p:sp>
        <p:nvSpPr>
          <p:cNvPr id="7" name="正方形/長方形 6">
            <a:extLst>
              <a:ext uri="{FF2B5EF4-FFF2-40B4-BE49-F238E27FC236}">
                <a16:creationId xmlns:a16="http://schemas.microsoft.com/office/drawing/2014/main" id="{0A442827-D90B-46CE-9999-A36DA926814B}"/>
              </a:ext>
            </a:extLst>
          </p:cNvPr>
          <p:cNvSpPr/>
          <p:nvPr/>
        </p:nvSpPr>
        <p:spPr>
          <a:xfrm>
            <a:off x="4573268" y="2132590"/>
            <a:ext cx="3084830" cy="220345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67090CC8-06F3-4DB8-9ABB-46802D11C057}"/>
              </a:ext>
            </a:extLst>
          </p:cNvPr>
          <p:cNvSpPr/>
          <p:nvPr/>
        </p:nvSpPr>
        <p:spPr>
          <a:xfrm>
            <a:off x="1485898" y="2132590"/>
            <a:ext cx="3084830" cy="220345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84884917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参考：奨学金プログラム比較</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表 5">
            <a:extLst>
              <a:ext uri="{FF2B5EF4-FFF2-40B4-BE49-F238E27FC236}">
                <a16:creationId xmlns:a16="http://schemas.microsoft.com/office/drawing/2014/main" id="{4CC89FD8-18EA-4FF4-874A-868BE6FA7759}"/>
              </a:ext>
            </a:extLst>
          </p:cNvPr>
          <p:cNvGraphicFramePr>
            <a:graphicFrameLocks noGrp="1"/>
          </p:cNvGraphicFramePr>
          <p:nvPr>
            <p:extLst>
              <p:ext uri="{D42A27DB-BD31-4B8C-83A1-F6EECF244321}">
                <p14:modId xmlns:p14="http://schemas.microsoft.com/office/powerpoint/2010/main" val="298231601"/>
              </p:ext>
            </p:extLst>
          </p:nvPr>
        </p:nvGraphicFramePr>
        <p:xfrm>
          <a:off x="0" y="2159000"/>
          <a:ext cx="9143996" cy="4270464"/>
        </p:xfrm>
        <a:graphic>
          <a:graphicData uri="http://schemas.openxmlformats.org/drawingml/2006/table">
            <a:tbl>
              <a:tblPr firstRow="1" bandRow="1">
                <a:tableStyleId>{5C22544A-7EE6-4342-B048-85BDC9FD1C3A}</a:tableStyleId>
              </a:tblPr>
              <a:tblGrid>
                <a:gridCol w="2285999">
                  <a:extLst>
                    <a:ext uri="{9D8B030D-6E8A-4147-A177-3AD203B41FA5}">
                      <a16:colId xmlns:a16="http://schemas.microsoft.com/office/drawing/2014/main" val="2125490016"/>
                    </a:ext>
                  </a:extLst>
                </a:gridCol>
                <a:gridCol w="2285999">
                  <a:extLst>
                    <a:ext uri="{9D8B030D-6E8A-4147-A177-3AD203B41FA5}">
                      <a16:colId xmlns:a16="http://schemas.microsoft.com/office/drawing/2014/main" val="468679065"/>
                    </a:ext>
                  </a:extLst>
                </a:gridCol>
                <a:gridCol w="2285999">
                  <a:extLst>
                    <a:ext uri="{9D8B030D-6E8A-4147-A177-3AD203B41FA5}">
                      <a16:colId xmlns:a16="http://schemas.microsoft.com/office/drawing/2014/main" val="4104840679"/>
                    </a:ext>
                  </a:extLst>
                </a:gridCol>
                <a:gridCol w="2285999">
                  <a:extLst>
                    <a:ext uri="{9D8B030D-6E8A-4147-A177-3AD203B41FA5}">
                      <a16:colId xmlns:a16="http://schemas.microsoft.com/office/drawing/2014/main" val="1440549179"/>
                    </a:ext>
                  </a:extLst>
                </a:gridCol>
              </a:tblGrid>
              <a:tr h="605064">
                <a:tc>
                  <a:txBody>
                    <a:bodyPr/>
                    <a:lstStyle/>
                    <a:p>
                      <a:pPr algn="ctr"/>
                      <a:r>
                        <a:rPr kumimoji="1" lang="ja-JP" altLang="en-US" sz="1600" dirty="0"/>
                        <a:t>奨学金プログラム</a:t>
                      </a:r>
                    </a:p>
                  </a:txBody>
                  <a:tcPr anchor="ctr"/>
                </a:tc>
                <a:tc>
                  <a:txBody>
                    <a:bodyPr/>
                    <a:lstStyle/>
                    <a:p>
                      <a:pPr algn="ctr"/>
                      <a:r>
                        <a:rPr kumimoji="1" lang="ja-JP" altLang="en-US" sz="1600" dirty="0"/>
                        <a:t>地区補助金による</a:t>
                      </a:r>
                      <a:endParaRPr kumimoji="1" lang="en-US" altLang="ja-JP" sz="1600" dirty="0"/>
                    </a:p>
                    <a:p>
                      <a:pPr algn="ctr"/>
                      <a:r>
                        <a:rPr kumimoji="1" lang="ja-JP" altLang="en-US" sz="1600" dirty="0"/>
                        <a:t>奨学金</a:t>
                      </a:r>
                    </a:p>
                  </a:txBody>
                  <a:tcPr anchor="ctr"/>
                </a:tc>
                <a:tc>
                  <a:txBody>
                    <a:bodyPr/>
                    <a:lstStyle/>
                    <a:p>
                      <a:pPr algn="ctr"/>
                      <a:r>
                        <a:rPr kumimoji="1" lang="ja-JP" altLang="en-US" sz="1600" dirty="0"/>
                        <a:t>グローバル補助金</a:t>
                      </a:r>
                      <a:endParaRPr kumimoji="1" lang="en-US" altLang="ja-JP" sz="1600" dirty="0"/>
                    </a:p>
                    <a:p>
                      <a:pPr algn="ctr"/>
                      <a:r>
                        <a:rPr kumimoji="1" lang="ja-JP" altLang="en-US" sz="1600" dirty="0"/>
                        <a:t>奨学生</a:t>
                      </a:r>
                    </a:p>
                  </a:txBody>
                  <a:tcPr anchor="ctr"/>
                </a:tc>
                <a:tc>
                  <a:txBody>
                    <a:bodyPr/>
                    <a:lstStyle/>
                    <a:p>
                      <a:pPr algn="ctr"/>
                      <a:r>
                        <a:rPr kumimoji="1" lang="ja-JP" altLang="en-US" sz="1600" dirty="0"/>
                        <a:t>平和フェローシップ</a:t>
                      </a:r>
                    </a:p>
                  </a:txBody>
                  <a:tcPr anchor="ctr"/>
                </a:tc>
                <a:extLst>
                  <a:ext uri="{0D108BD9-81ED-4DB2-BD59-A6C34878D82A}">
                    <a16:rowId xmlns:a16="http://schemas.microsoft.com/office/drawing/2014/main" val="4090340393"/>
                  </a:ext>
                </a:extLst>
              </a:tr>
              <a:tr h="605064">
                <a:tc>
                  <a:txBody>
                    <a:bodyPr/>
                    <a:lstStyle/>
                    <a:p>
                      <a:pPr algn="ctr"/>
                      <a:r>
                        <a:rPr kumimoji="1" lang="ja-JP" altLang="en-US" sz="1600" b="1" dirty="0"/>
                        <a:t>対象期間</a:t>
                      </a:r>
                    </a:p>
                  </a:txBody>
                  <a:tcPr anchor="ctr"/>
                </a:tc>
                <a:tc>
                  <a:txBody>
                    <a:bodyPr/>
                    <a:lstStyle/>
                    <a:p>
                      <a:pPr algn="ctr"/>
                      <a:r>
                        <a:rPr kumimoji="1" lang="ja-JP" altLang="en-US" b="1" dirty="0"/>
                        <a:t>最大</a:t>
                      </a:r>
                      <a:r>
                        <a:rPr kumimoji="1" lang="en-US" altLang="ja-JP" sz="2000" b="1" dirty="0"/>
                        <a:t>1</a:t>
                      </a:r>
                      <a:r>
                        <a:rPr kumimoji="1" lang="ja-JP" altLang="en-US" b="1" dirty="0"/>
                        <a:t>年間</a:t>
                      </a:r>
                      <a:endParaRPr kumimoji="1" lang="ja-JP" altLang="en-US" b="1" dirty="0">
                        <a:solidFill>
                          <a:srgbClr val="FF0000"/>
                        </a:solidFill>
                      </a:endParaRPr>
                    </a:p>
                  </a:txBody>
                  <a:tcPr anchor="ctr"/>
                </a:tc>
                <a:tc>
                  <a:txBody>
                    <a:bodyPr/>
                    <a:lstStyle/>
                    <a:p>
                      <a:pPr algn="ctr"/>
                      <a:r>
                        <a:rPr kumimoji="1" lang="ja-JP" altLang="en-US" b="1" dirty="0"/>
                        <a:t>最大</a:t>
                      </a:r>
                      <a:r>
                        <a:rPr kumimoji="1" lang="en-US" altLang="ja-JP" sz="2000" b="1" dirty="0"/>
                        <a:t>2</a:t>
                      </a:r>
                      <a:r>
                        <a:rPr kumimoji="1" lang="ja-JP" altLang="en-US" b="1" dirty="0"/>
                        <a:t>年間</a:t>
                      </a:r>
                    </a:p>
                  </a:txBody>
                  <a:tcPr anchor="ctr"/>
                </a:tc>
                <a:tc>
                  <a:txBody>
                    <a:bodyPr/>
                    <a:lstStyle/>
                    <a:p>
                      <a:pPr algn="ctr"/>
                      <a:r>
                        <a:rPr kumimoji="1" lang="ja-JP" altLang="en-US" sz="1600" b="1" dirty="0"/>
                        <a:t>修士課程：最大</a:t>
                      </a:r>
                      <a:r>
                        <a:rPr kumimoji="1" lang="en-US" altLang="ja-JP" sz="1800" b="1" dirty="0"/>
                        <a:t>2</a:t>
                      </a:r>
                      <a:r>
                        <a:rPr kumimoji="1" lang="ja-JP" altLang="en-US" sz="1600" b="1" dirty="0"/>
                        <a:t>年間</a:t>
                      </a:r>
                      <a:endParaRPr kumimoji="1" lang="en-US" altLang="ja-JP" sz="1600" b="1" dirty="0"/>
                    </a:p>
                    <a:p>
                      <a:pPr algn="ctr"/>
                      <a:r>
                        <a:rPr kumimoji="1" lang="ja-JP" altLang="en-US" sz="1600" b="1" dirty="0"/>
                        <a:t>専門修了：</a:t>
                      </a:r>
                      <a:r>
                        <a:rPr kumimoji="1" lang="en-US" altLang="ja-JP" sz="1800" b="1" dirty="0"/>
                        <a:t>3</a:t>
                      </a:r>
                      <a:r>
                        <a:rPr kumimoji="1" lang="ja-JP" altLang="en-US" sz="1600" b="1" dirty="0"/>
                        <a:t>か月</a:t>
                      </a:r>
                    </a:p>
                  </a:txBody>
                  <a:tcPr anchor="ctr"/>
                </a:tc>
                <a:extLst>
                  <a:ext uri="{0D108BD9-81ED-4DB2-BD59-A6C34878D82A}">
                    <a16:rowId xmlns:a16="http://schemas.microsoft.com/office/drawing/2014/main" val="3658990984"/>
                  </a:ext>
                </a:extLst>
              </a:tr>
              <a:tr h="605064">
                <a:tc>
                  <a:txBody>
                    <a:bodyPr/>
                    <a:lstStyle/>
                    <a:p>
                      <a:pPr algn="ctr"/>
                      <a:r>
                        <a:rPr kumimoji="1" lang="ja-JP" altLang="en-US" sz="1600" b="1" dirty="0"/>
                        <a:t>補助金額</a:t>
                      </a:r>
                    </a:p>
                  </a:txBody>
                  <a:tcPr anchor="ctr"/>
                </a:tc>
                <a:tc>
                  <a:txBody>
                    <a:bodyPr/>
                    <a:lstStyle/>
                    <a:p>
                      <a:pPr algn="ctr"/>
                      <a:r>
                        <a:rPr kumimoji="1" lang="en-US" altLang="ja-JP" b="1" dirty="0"/>
                        <a:t>20</a:t>
                      </a:r>
                      <a:r>
                        <a:rPr kumimoji="1" lang="ja-JP" altLang="en-US" b="1" dirty="0"/>
                        <a:t>万円～</a:t>
                      </a:r>
                      <a:r>
                        <a:rPr kumimoji="1" lang="en-US" altLang="ja-JP" b="1" dirty="0"/>
                        <a:t>60</a:t>
                      </a:r>
                      <a:r>
                        <a:rPr kumimoji="1" lang="ja-JP" altLang="en-US" b="1" dirty="0"/>
                        <a:t>万円</a:t>
                      </a:r>
                      <a:endParaRPr kumimoji="1" lang="en-US" altLang="ja-JP" sz="1200" b="1" dirty="0">
                        <a:solidFill>
                          <a:srgbClr val="FF0000"/>
                        </a:solidFill>
                      </a:endParaRPr>
                    </a:p>
                    <a:p>
                      <a:pPr algn="ctr"/>
                      <a:r>
                        <a:rPr kumimoji="1" lang="ja-JP" altLang="en-US" sz="1100" b="1" dirty="0">
                          <a:solidFill>
                            <a:schemeClr val="tx1"/>
                          </a:solidFill>
                        </a:rPr>
                        <a:t>申請クラブ同額以上拠出必要</a:t>
                      </a:r>
                      <a:endParaRPr kumimoji="1" lang="ja-JP" altLang="en-US" sz="1600" b="1" dirty="0">
                        <a:solidFill>
                          <a:schemeClr val="tx1"/>
                        </a:solidFill>
                      </a:endParaRPr>
                    </a:p>
                  </a:txBody>
                  <a:tcPr anchor="ctr"/>
                </a:tc>
                <a:tc>
                  <a:txBody>
                    <a:bodyPr/>
                    <a:lstStyle/>
                    <a:p>
                      <a:pPr algn="ctr"/>
                      <a:r>
                        <a:rPr kumimoji="1" lang="en-US" altLang="ja-JP" b="1" dirty="0"/>
                        <a:t>30,000</a:t>
                      </a:r>
                      <a:r>
                        <a:rPr kumimoji="1" lang="ja-JP" altLang="en-US" b="1" dirty="0"/>
                        <a:t>米ドル以上</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1111057379"/>
                  </a:ext>
                </a:extLst>
              </a:tr>
              <a:tr h="605064">
                <a:tc>
                  <a:txBody>
                    <a:bodyPr/>
                    <a:lstStyle/>
                    <a:p>
                      <a:pPr algn="ctr"/>
                      <a:r>
                        <a:rPr kumimoji="1" lang="ja-JP" altLang="en-US" sz="1600" b="1" dirty="0"/>
                        <a:t>支給対象</a:t>
                      </a:r>
                    </a:p>
                  </a:txBody>
                  <a:tcPr anchor="ctr"/>
                </a:tc>
                <a:tc>
                  <a:txBody>
                    <a:bodyPr/>
                    <a:lstStyle/>
                    <a:p>
                      <a:pPr algn="ctr"/>
                      <a:r>
                        <a:rPr kumimoji="1" lang="ja-JP" altLang="en-US" sz="1600" b="1" dirty="0"/>
                        <a:t>制約なし</a:t>
                      </a:r>
                    </a:p>
                  </a:txBody>
                  <a:tcPr anchor="ctr"/>
                </a:tc>
                <a:tc>
                  <a:txBody>
                    <a:bodyPr/>
                    <a:lstStyle/>
                    <a:p>
                      <a:pPr algn="ctr"/>
                      <a:r>
                        <a:rPr kumimoji="1" lang="ja-JP" altLang="en-US" sz="1600" b="1" dirty="0"/>
                        <a:t>渡航費・授業料</a:t>
                      </a:r>
                      <a:endParaRPr kumimoji="1" lang="en-US" altLang="ja-JP" sz="1600" b="1" dirty="0"/>
                    </a:p>
                    <a:p>
                      <a:pPr algn="ctr"/>
                      <a:r>
                        <a:rPr kumimoji="1" lang="ja-JP" altLang="en-US" sz="1600" b="1" dirty="0"/>
                        <a:t>住居生活費など</a:t>
                      </a:r>
                    </a:p>
                  </a:txBody>
                  <a:tcPr anchor="ctr"/>
                </a:tc>
                <a:tc>
                  <a:txBody>
                    <a:bodyPr/>
                    <a:lstStyle/>
                    <a:p>
                      <a:pPr algn="ctr"/>
                      <a:r>
                        <a:rPr kumimoji="1" lang="ja-JP" altLang="en-US" sz="1600" b="1" dirty="0"/>
                        <a:t>渡航費・授業料</a:t>
                      </a:r>
                      <a:endParaRPr kumimoji="1" lang="en-US" altLang="ja-JP" sz="1600" b="1" dirty="0"/>
                    </a:p>
                    <a:p>
                      <a:pPr algn="ctr"/>
                      <a:r>
                        <a:rPr kumimoji="1" lang="ja-JP" altLang="en-US" sz="1600" b="1" dirty="0"/>
                        <a:t>住居生活費など</a:t>
                      </a:r>
                    </a:p>
                  </a:txBody>
                  <a:tcPr anchor="ctr"/>
                </a:tc>
                <a:extLst>
                  <a:ext uri="{0D108BD9-81ED-4DB2-BD59-A6C34878D82A}">
                    <a16:rowId xmlns:a16="http://schemas.microsoft.com/office/drawing/2014/main" val="1027692689"/>
                  </a:ext>
                </a:extLst>
              </a:tr>
              <a:tr h="605064">
                <a:tc>
                  <a:txBody>
                    <a:bodyPr/>
                    <a:lstStyle/>
                    <a:p>
                      <a:pPr algn="ctr"/>
                      <a:r>
                        <a:rPr kumimoji="1" lang="ja-JP" altLang="en-US" sz="1600" b="1" dirty="0"/>
                        <a:t>就学対象</a:t>
                      </a:r>
                    </a:p>
                  </a:txBody>
                  <a:tcPr anchor="ctr"/>
                </a:tc>
                <a:tc>
                  <a:txBody>
                    <a:bodyPr/>
                    <a:lstStyle/>
                    <a:p>
                      <a:pPr algn="ctr"/>
                      <a:r>
                        <a:rPr kumimoji="1" lang="ja-JP" altLang="en-US" sz="1600" b="1" dirty="0"/>
                        <a:t>制約なし</a:t>
                      </a:r>
                    </a:p>
                  </a:txBody>
                  <a:tcPr anchor="ctr"/>
                </a:tc>
                <a:tc>
                  <a:txBody>
                    <a:bodyPr/>
                    <a:lstStyle/>
                    <a:p>
                      <a:pPr algn="ctr"/>
                      <a:r>
                        <a:rPr kumimoji="1" lang="ja-JP" altLang="en-US" sz="1600" b="1" dirty="0"/>
                        <a:t>大学院</a:t>
                      </a:r>
                      <a:r>
                        <a:rPr kumimoji="1" lang="ja-JP" altLang="en-US" b="1" dirty="0"/>
                        <a:t>レベル</a:t>
                      </a:r>
                    </a:p>
                  </a:txBody>
                  <a:tcPr anchor="ctr"/>
                </a:tc>
                <a:tc>
                  <a:txBody>
                    <a:bodyPr/>
                    <a:lstStyle/>
                    <a:p>
                      <a:pPr algn="ctr"/>
                      <a:r>
                        <a:rPr kumimoji="1" lang="ja-JP" altLang="en-US" sz="1400" b="1" dirty="0"/>
                        <a:t>ロータリー平和センター</a:t>
                      </a:r>
                      <a:endParaRPr kumimoji="1" lang="en-US" altLang="ja-JP" sz="1400" b="1" dirty="0"/>
                    </a:p>
                    <a:p>
                      <a:pPr algn="ctr"/>
                      <a:r>
                        <a:rPr kumimoji="1" lang="ja-JP" altLang="en-US" sz="1400" b="1" dirty="0"/>
                        <a:t>（世界７大学６ケ所）</a:t>
                      </a:r>
                    </a:p>
                  </a:txBody>
                  <a:tcPr anchor="ctr"/>
                </a:tc>
                <a:extLst>
                  <a:ext uri="{0D108BD9-81ED-4DB2-BD59-A6C34878D82A}">
                    <a16:rowId xmlns:a16="http://schemas.microsoft.com/office/drawing/2014/main" val="964678811"/>
                  </a:ext>
                </a:extLst>
              </a:tr>
              <a:tr h="605064">
                <a:tc>
                  <a:txBody>
                    <a:bodyPr/>
                    <a:lstStyle/>
                    <a:p>
                      <a:pPr algn="ctr"/>
                      <a:r>
                        <a:rPr kumimoji="1" lang="ja-JP" altLang="en-US" sz="1600" b="1" dirty="0"/>
                        <a:t>対象分野</a:t>
                      </a:r>
                    </a:p>
                  </a:txBody>
                  <a:tcPr anchor="ctr"/>
                </a:tc>
                <a:tc>
                  <a:txBody>
                    <a:bodyPr/>
                    <a:lstStyle/>
                    <a:p>
                      <a:pPr algn="ctr"/>
                      <a:r>
                        <a:rPr kumimoji="1" lang="ja-JP" altLang="en-US" sz="1600" b="1" dirty="0"/>
                        <a:t>制約なし</a:t>
                      </a:r>
                    </a:p>
                  </a:txBody>
                  <a:tcPr anchor="ctr"/>
                </a:tc>
                <a:tc>
                  <a:txBody>
                    <a:bodyPr/>
                    <a:lstStyle/>
                    <a:p>
                      <a:pPr algn="ctr"/>
                      <a:r>
                        <a:rPr kumimoji="1" lang="ja-JP" altLang="en-US" sz="1600" b="1" dirty="0"/>
                        <a:t>６重点分野のいずれか</a:t>
                      </a:r>
                    </a:p>
                  </a:txBody>
                  <a:tcPr anchor="ctr"/>
                </a:tc>
                <a:tc>
                  <a:txBody>
                    <a:bodyPr/>
                    <a:lstStyle/>
                    <a:p>
                      <a:pPr algn="ctr"/>
                      <a:r>
                        <a:rPr kumimoji="1" lang="ja-JP" altLang="en-US" sz="1600" b="1" dirty="0"/>
                        <a:t>平和・紛争解決</a:t>
                      </a:r>
                    </a:p>
                  </a:txBody>
                  <a:tcPr anchor="ctr"/>
                </a:tc>
                <a:extLst>
                  <a:ext uri="{0D108BD9-81ED-4DB2-BD59-A6C34878D82A}">
                    <a16:rowId xmlns:a16="http://schemas.microsoft.com/office/drawing/2014/main" val="383453766"/>
                  </a:ext>
                </a:extLst>
              </a:tr>
              <a:tr h="605064">
                <a:tc>
                  <a:txBody>
                    <a:bodyPr/>
                    <a:lstStyle/>
                    <a:p>
                      <a:pPr algn="ctr"/>
                      <a:r>
                        <a:rPr kumimoji="1" lang="ja-JP" altLang="en-US" sz="1600" b="1" dirty="0"/>
                        <a:t>拠出財源</a:t>
                      </a:r>
                    </a:p>
                  </a:txBody>
                  <a:tcPr anchor="ctr"/>
                </a:tc>
                <a:tc>
                  <a:txBody>
                    <a:bodyPr/>
                    <a:lstStyle/>
                    <a:p>
                      <a:pPr algn="ctr"/>
                      <a:r>
                        <a:rPr kumimoji="1" lang="ja-JP" altLang="en-US" sz="1400" b="1" dirty="0"/>
                        <a:t>地区財団活動資金（</a:t>
                      </a:r>
                      <a:r>
                        <a:rPr kumimoji="1" lang="en-US" altLang="ja-JP" sz="1400" b="1" dirty="0"/>
                        <a:t>DDF</a:t>
                      </a:r>
                      <a:r>
                        <a:rPr kumimoji="1" lang="ja-JP" altLang="en-US" sz="1400" b="1" dirty="0"/>
                        <a:t>）</a:t>
                      </a:r>
                    </a:p>
                  </a:txBody>
                  <a:tcPr anchor="ctr"/>
                </a:tc>
                <a:tc>
                  <a:txBody>
                    <a:bodyPr/>
                    <a:lstStyle/>
                    <a:p>
                      <a:pPr algn="ctr"/>
                      <a:r>
                        <a:rPr kumimoji="1" lang="ja-JP" altLang="en-US" sz="1400" b="1" dirty="0"/>
                        <a:t>地区財団活動資金（</a:t>
                      </a:r>
                      <a:r>
                        <a:rPr kumimoji="1" lang="en-US" altLang="ja-JP" sz="1400" b="1" dirty="0"/>
                        <a:t>DDF</a:t>
                      </a:r>
                      <a:r>
                        <a:rPr kumimoji="1" lang="ja-JP" altLang="en-US" sz="1400" b="1" dirty="0"/>
                        <a:t>）</a:t>
                      </a:r>
                      <a:endParaRPr kumimoji="1" lang="en-US" altLang="ja-JP" sz="1400" b="1" dirty="0"/>
                    </a:p>
                    <a:p>
                      <a:pPr algn="ctr"/>
                      <a:r>
                        <a:rPr kumimoji="1" lang="ja-JP" altLang="en-US" sz="1400" b="1" dirty="0"/>
                        <a:t>国際財団活動資金（</a:t>
                      </a:r>
                      <a:r>
                        <a:rPr kumimoji="1" lang="en-US" altLang="ja-JP" sz="1400" b="1" dirty="0"/>
                        <a:t>WF</a:t>
                      </a:r>
                      <a:r>
                        <a:rPr kumimoji="1" lang="ja-JP" altLang="en-US" sz="1400" b="1" dirty="0"/>
                        <a:t>）</a:t>
                      </a:r>
                    </a:p>
                  </a:txBody>
                  <a:tcPr anchor="ctr"/>
                </a:tc>
                <a:tc>
                  <a:txBody>
                    <a:bodyPr/>
                    <a:lstStyle/>
                    <a:p>
                      <a:pPr algn="ctr"/>
                      <a:r>
                        <a:rPr kumimoji="1" lang="ja-JP" altLang="en-US" sz="1400" b="1" dirty="0"/>
                        <a:t>国際財団活動資金（</a:t>
                      </a:r>
                      <a:r>
                        <a:rPr kumimoji="1" lang="en-US" altLang="ja-JP" sz="1400" b="1" dirty="0"/>
                        <a:t>WF</a:t>
                      </a:r>
                      <a:r>
                        <a:rPr kumimoji="1" lang="ja-JP" altLang="en-US" sz="1400" b="1" dirty="0"/>
                        <a:t>）</a:t>
                      </a:r>
                    </a:p>
                  </a:txBody>
                  <a:tcPr anchor="ctr"/>
                </a:tc>
                <a:extLst>
                  <a:ext uri="{0D108BD9-81ED-4DB2-BD59-A6C34878D82A}">
                    <a16:rowId xmlns:a16="http://schemas.microsoft.com/office/drawing/2014/main" val="3691059288"/>
                  </a:ext>
                </a:extLst>
              </a:tr>
            </a:tbl>
          </a:graphicData>
        </a:graphic>
      </p:graphicFrame>
    </p:spTree>
    <p:extLst>
      <p:ext uri="{BB962C8B-B14F-4D97-AF65-F5344CB8AC3E}">
        <p14:creationId xmlns:p14="http://schemas.microsoft.com/office/powerpoint/2010/main" val="325895251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EEE8F396-2909-4E5A-9366-3C5302EED3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7168" y="2132590"/>
            <a:ext cx="3084830" cy="2203450"/>
          </a:xfrm>
          <a:prstGeom prst="rect">
            <a:avLst/>
          </a:prstGeom>
        </p:spPr>
      </p:pic>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平和フェローシップ</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2">
            <a:extLst>
              <a:ext uri="{FF2B5EF4-FFF2-40B4-BE49-F238E27FC236}">
                <a16:creationId xmlns:a16="http://schemas.microsoft.com/office/drawing/2014/main" id="{750F621F-DC28-4661-BE8F-2FBC43DA4B3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54951" y="2388647"/>
            <a:ext cx="1721464" cy="1738853"/>
          </a:xfrm>
          <a:prstGeom prst="rect">
            <a:avLst/>
          </a:prstGeom>
        </p:spPr>
      </p:pic>
      <p:sp>
        <p:nvSpPr>
          <p:cNvPr id="4" name="正方形/長方形 3">
            <a:extLst>
              <a:ext uri="{FF2B5EF4-FFF2-40B4-BE49-F238E27FC236}">
                <a16:creationId xmlns:a16="http://schemas.microsoft.com/office/drawing/2014/main" id="{408D4AA9-2CE2-4A3E-95E0-C624D7A41A83}"/>
              </a:ext>
            </a:extLst>
          </p:cNvPr>
          <p:cNvSpPr/>
          <p:nvPr/>
        </p:nvSpPr>
        <p:spPr>
          <a:xfrm>
            <a:off x="1" y="4582680"/>
            <a:ext cx="9143996" cy="1938992"/>
          </a:xfrm>
          <a:prstGeom prst="rect">
            <a:avLst/>
          </a:prstGeom>
        </p:spPr>
        <p:txBody>
          <a:bodyPr wrap="square">
            <a:spAutoFit/>
          </a:bodyPr>
          <a:lstStyle/>
          <a:p>
            <a:r>
              <a:rPr lang="ja-JP" altLang="en-US" sz="3000" b="1" dirty="0">
                <a:latin typeface="+mn-ea"/>
              </a:rPr>
              <a:t>　平和は「人」から始まると考えるロータリーは、</a:t>
            </a:r>
            <a:endParaRPr lang="en-US" altLang="ja-JP" sz="3000" b="1" dirty="0">
              <a:latin typeface="+mn-ea"/>
            </a:endParaRPr>
          </a:p>
          <a:p>
            <a:r>
              <a:rPr lang="ja-JP" altLang="en-US" sz="3000" b="1" dirty="0">
                <a:latin typeface="+mn-ea"/>
              </a:rPr>
              <a:t>　平和フェローシップ（奨学金）を通じて、</a:t>
            </a:r>
            <a:endParaRPr lang="en-US" altLang="ja-JP" sz="3000" b="1" dirty="0">
              <a:latin typeface="+mn-ea"/>
            </a:endParaRPr>
          </a:p>
          <a:p>
            <a:r>
              <a:rPr lang="ja-JP" altLang="en-US" sz="3000" b="1" dirty="0">
                <a:latin typeface="+mn-ea"/>
              </a:rPr>
              <a:t>　世界平和と紛争予防の担い手となる人材を育て、</a:t>
            </a:r>
            <a:endParaRPr lang="en-US" altLang="ja-JP" sz="3000" b="1" dirty="0">
              <a:latin typeface="+mn-ea"/>
            </a:endParaRPr>
          </a:p>
          <a:p>
            <a:r>
              <a:rPr lang="ja-JP" altLang="en-US" sz="3000" b="1" dirty="0">
                <a:latin typeface="+mn-ea"/>
              </a:rPr>
              <a:t>　平和推進者の世界的ネットワークを築いています</a:t>
            </a:r>
          </a:p>
        </p:txBody>
      </p:sp>
      <p:sp>
        <p:nvSpPr>
          <p:cNvPr id="7" name="正方形/長方形 6">
            <a:extLst>
              <a:ext uri="{FF2B5EF4-FFF2-40B4-BE49-F238E27FC236}">
                <a16:creationId xmlns:a16="http://schemas.microsoft.com/office/drawing/2014/main" id="{0A442827-D90B-46CE-9999-A36DA926814B}"/>
              </a:ext>
            </a:extLst>
          </p:cNvPr>
          <p:cNvSpPr/>
          <p:nvPr/>
        </p:nvSpPr>
        <p:spPr>
          <a:xfrm>
            <a:off x="4573268" y="2132590"/>
            <a:ext cx="3084830" cy="220345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67090CC8-06F3-4DB8-9ABB-46802D11C057}"/>
              </a:ext>
            </a:extLst>
          </p:cNvPr>
          <p:cNvSpPr/>
          <p:nvPr/>
        </p:nvSpPr>
        <p:spPr>
          <a:xfrm>
            <a:off x="1485898" y="2132590"/>
            <a:ext cx="3084830" cy="220345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22356976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平和フェローシップとは？</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a:extLst>
              <a:ext uri="{FF2B5EF4-FFF2-40B4-BE49-F238E27FC236}">
                <a16:creationId xmlns:a16="http://schemas.microsoft.com/office/drawing/2014/main" id="{408D4AA9-2CE2-4A3E-95E0-C624D7A41A83}"/>
              </a:ext>
            </a:extLst>
          </p:cNvPr>
          <p:cNvSpPr/>
          <p:nvPr/>
        </p:nvSpPr>
        <p:spPr>
          <a:xfrm>
            <a:off x="4" y="2537980"/>
            <a:ext cx="9143996" cy="3785652"/>
          </a:xfrm>
          <a:prstGeom prst="rect">
            <a:avLst/>
          </a:prstGeom>
        </p:spPr>
        <p:txBody>
          <a:bodyPr wrap="square">
            <a:spAutoFit/>
          </a:bodyPr>
          <a:lstStyle/>
          <a:p>
            <a:pPr algn="ctr"/>
            <a:r>
              <a:rPr lang="en-US" altLang="ja-JP" sz="3000" b="1" dirty="0">
                <a:latin typeface="+mn-ea"/>
              </a:rPr>
              <a:t>2002</a:t>
            </a:r>
            <a:r>
              <a:rPr lang="ja-JP" altLang="en-US" sz="3000" b="1" dirty="0">
                <a:latin typeface="+mn-ea"/>
              </a:rPr>
              <a:t>年創立。</a:t>
            </a:r>
            <a:endParaRPr lang="en-US" altLang="ja-JP" sz="3000" b="1" dirty="0">
              <a:latin typeface="+mn-ea"/>
            </a:endParaRPr>
          </a:p>
          <a:p>
            <a:pPr algn="ctr"/>
            <a:r>
              <a:rPr lang="ja-JP" altLang="en-US" sz="3000" b="1" dirty="0">
                <a:latin typeface="+mn-ea"/>
              </a:rPr>
              <a:t>世界平和にリーダーシップをもって尽くして頂ける</a:t>
            </a:r>
            <a:endParaRPr lang="en-US" altLang="ja-JP" sz="3000" b="1" dirty="0">
              <a:latin typeface="+mn-ea"/>
            </a:endParaRPr>
          </a:p>
          <a:p>
            <a:pPr algn="ctr"/>
            <a:r>
              <a:rPr lang="ja-JP" altLang="en-US" sz="3000" b="1" dirty="0">
                <a:latin typeface="+mn-ea"/>
              </a:rPr>
              <a:t>優秀な働き盛りの人達を毎年世界中から募り</a:t>
            </a:r>
            <a:endParaRPr lang="en-US" altLang="ja-JP" sz="3000" b="1" dirty="0">
              <a:latin typeface="+mn-ea"/>
            </a:endParaRPr>
          </a:p>
          <a:p>
            <a:pPr algn="ctr"/>
            <a:r>
              <a:rPr lang="ja-JP" altLang="en-US" sz="3000" b="1" dirty="0">
                <a:latin typeface="+mn-ea"/>
              </a:rPr>
              <a:t>その中から</a:t>
            </a:r>
            <a:r>
              <a:rPr lang="en-US" altLang="ja-JP" sz="3000" b="1" dirty="0">
                <a:latin typeface="+mn-ea"/>
              </a:rPr>
              <a:t>100</a:t>
            </a:r>
            <a:r>
              <a:rPr lang="ja-JP" altLang="en-US" sz="3000" b="1" dirty="0">
                <a:latin typeface="+mn-ea"/>
              </a:rPr>
              <a:t>名を厳選して</a:t>
            </a:r>
            <a:endParaRPr lang="en-US" altLang="ja-JP" sz="3000" b="1" dirty="0">
              <a:latin typeface="+mn-ea"/>
            </a:endParaRPr>
          </a:p>
          <a:p>
            <a:pPr algn="ctr"/>
            <a:r>
              <a:rPr lang="ja-JP" altLang="en-US" sz="3000" b="1" dirty="0">
                <a:latin typeface="+mn-ea"/>
              </a:rPr>
              <a:t>国際ロータリーが世界名門</a:t>
            </a:r>
            <a:r>
              <a:rPr lang="en-US" altLang="ja-JP" sz="3000" b="1" dirty="0">
                <a:latin typeface="+mn-ea"/>
              </a:rPr>
              <a:t>7</a:t>
            </a:r>
            <a:r>
              <a:rPr lang="ja-JP" altLang="en-US" sz="3000" b="1" dirty="0">
                <a:latin typeface="+mn-ea"/>
              </a:rPr>
              <a:t>大学のご協力のもと</a:t>
            </a:r>
            <a:endParaRPr lang="en-US" altLang="ja-JP" sz="3000" b="1" dirty="0">
              <a:latin typeface="+mn-ea"/>
            </a:endParaRPr>
          </a:p>
          <a:p>
            <a:pPr algn="ctr"/>
            <a:r>
              <a:rPr lang="en-US" altLang="ja-JP" sz="3000" b="1" dirty="0">
                <a:latin typeface="+mn-ea"/>
              </a:rPr>
              <a:t>6</a:t>
            </a:r>
            <a:r>
              <a:rPr lang="ja-JP" altLang="en-US" sz="3000" b="1" dirty="0" err="1">
                <a:latin typeface="+mn-ea"/>
              </a:rPr>
              <a:t>つの</a:t>
            </a:r>
            <a:r>
              <a:rPr lang="ja-JP" altLang="en-US" sz="3000" b="1" dirty="0">
                <a:latin typeface="+mn-ea"/>
              </a:rPr>
              <a:t>平和センターにおいて平和構築のために</a:t>
            </a:r>
            <a:endParaRPr lang="en-US" altLang="ja-JP" sz="3000" b="1" dirty="0">
              <a:latin typeface="+mn-ea"/>
            </a:endParaRPr>
          </a:p>
          <a:p>
            <a:pPr algn="ctr"/>
            <a:r>
              <a:rPr lang="en-US" altLang="ja-JP" sz="3000" b="1" dirty="0">
                <a:latin typeface="+mn-ea"/>
              </a:rPr>
              <a:t>2</a:t>
            </a:r>
            <a:r>
              <a:rPr lang="ja-JP" altLang="en-US" sz="3000" b="1" dirty="0">
                <a:latin typeface="+mn-ea"/>
              </a:rPr>
              <a:t>年間の勉学に励んでいただくことを目的とし</a:t>
            </a:r>
            <a:endParaRPr lang="en-US" altLang="ja-JP" sz="3000" b="1" dirty="0">
              <a:latin typeface="+mn-ea"/>
            </a:endParaRPr>
          </a:p>
          <a:p>
            <a:pPr algn="ctr"/>
            <a:r>
              <a:rPr lang="ja-JP" altLang="en-US" sz="3000" b="1" dirty="0">
                <a:latin typeface="+mn-ea"/>
              </a:rPr>
              <a:t>そのため物心全般を支援するプログラムです</a:t>
            </a:r>
          </a:p>
        </p:txBody>
      </p:sp>
    </p:spTree>
    <p:extLst>
      <p:ext uri="{BB962C8B-B14F-4D97-AF65-F5344CB8AC3E}">
        <p14:creationId xmlns:p14="http://schemas.microsoft.com/office/powerpoint/2010/main" val="257944623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平和フェローシップのプログラム</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表 1">
            <a:extLst>
              <a:ext uri="{FF2B5EF4-FFF2-40B4-BE49-F238E27FC236}">
                <a16:creationId xmlns:a16="http://schemas.microsoft.com/office/drawing/2014/main" id="{543576C9-7BE5-47AA-BE1F-7D3A7DAA5A6F}"/>
              </a:ext>
            </a:extLst>
          </p:cNvPr>
          <p:cNvGraphicFramePr>
            <a:graphicFrameLocks noGrp="1"/>
          </p:cNvGraphicFramePr>
          <p:nvPr>
            <p:extLst>
              <p:ext uri="{D42A27DB-BD31-4B8C-83A1-F6EECF244321}">
                <p14:modId xmlns:p14="http://schemas.microsoft.com/office/powerpoint/2010/main" val="2337851106"/>
              </p:ext>
            </p:extLst>
          </p:nvPr>
        </p:nvGraphicFramePr>
        <p:xfrm>
          <a:off x="-1" y="2189028"/>
          <a:ext cx="9143997" cy="4224474"/>
        </p:xfrm>
        <a:graphic>
          <a:graphicData uri="http://schemas.openxmlformats.org/drawingml/2006/table">
            <a:tbl>
              <a:tblPr firstRow="1" bandRow="1">
                <a:tableStyleId>{5C22544A-7EE6-4342-B048-85BDC9FD1C3A}</a:tableStyleId>
              </a:tblPr>
              <a:tblGrid>
                <a:gridCol w="1822451">
                  <a:extLst>
                    <a:ext uri="{9D8B030D-6E8A-4147-A177-3AD203B41FA5}">
                      <a16:colId xmlns:a16="http://schemas.microsoft.com/office/drawing/2014/main" val="2593472558"/>
                    </a:ext>
                  </a:extLst>
                </a:gridCol>
                <a:gridCol w="4254500">
                  <a:extLst>
                    <a:ext uri="{9D8B030D-6E8A-4147-A177-3AD203B41FA5}">
                      <a16:colId xmlns:a16="http://schemas.microsoft.com/office/drawing/2014/main" val="1003735587"/>
                    </a:ext>
                  </a:extLst>
                </a:gridCol>
                <a:gridCol w="3067046">
                  <a:extLst>
                    <a:ext uri="{9D8B030D-6E8A-4147-A177-3AD203B41FA5}">
                      <a16:colId xmlns:a16="http://schemas.microsoft.com/office/drawing/2014/main" val="2462752269"/>
                    </a:ext>
                  </a:extLst>
                </a:gridCol>
              </a:tblGrid>
              <a:tr h="396384">
                <a:tc>
                  <a:txBody>
                    <a:bodyPr/>
                    <a:lstStyle/>
                    <a:p>
                      <a:pPr algn="ctr"/>
                      <a:r>
                        <a:rPr kumimoji="1" lang="ja-JP" altLang="en-US" sz="1600" dirty="0">
                          <a:latin typeface="+mn-ea"/>
                          <a:ea typeface="+mn-ea"/>
                        </a:rPr>
                        <a:t>奨学金プログラム</a:t>
                      </a:r>
                      <a:endParaRPr kumimoji="1" lang="ja-JP" altLang="en-US" sz="1600" b="1" dirty="0">
                        <a:latin typeface="+mn-ea"/>
                        <a:ea typeface="+mn-ea"/>
                      </a:endParaRPr>
                    </a:p>
                  </a:txBody>
                  <a:tcPr anchor="ctr"/>
                </a:tc>
                <a:tc>
                  <a:txBody>
                    <a:bodyPr/>
                    <a:lstStyle/>
                    <a:p>
                      <a:pPr algn="ctr"/>
                      <a:r>
                        <a:rPr kumimoji="1" lang="ja-JP" altLang="en-US" sz="1600" dirty="0">
                          <a:latin typeface="+mn-ea"/>
                          <a:ea typeface="+mn-ea"/>
                        </a:rPr>
                        <a:t>修士号取得プログラム</a:t>
                      </a:r>
                      <a:endParaRPr kumimoji="1" lang="ja-JP" altLang="en-US" sz="1600" b="1" dirty="0">
                        <a:latin typeface="+mn-ea"/>
                        <a:ea typeface="+mn-ea"/>
                      </a:endParaRPr>
                    </a:p>
                  </a:txBody>
                  <a:tcPr anchor="ctr"/>
                </a:tc>
                <a:tc>
                  <a:txBody>
                    <a:bodyPr/>
                    <a:lstStyle/>
                    <a:p>
                      <a:pPr algn="ctr"/>
                      <a:r>
                        <a:rPr kumimoji="1" lang="ja-JP" altLang="en-US" sz="1600" dirty="0">
                          <a:latin typeface="+mn-ea"/>
                          <a:ea typeface="+mn-ea"/>
                        </a:rPr>
                        <a:t>専門修了証取得プログラム</a:t>
                      </a:r>
                      <a:endParaRPr kumimoji="1" lang="ja-JP" altLang="en-US" sz="1600" b="1" dirty="0">
                        <a:latin typeface="+mn-ea"/>
                        <a:ea typeface="+mn-ea"/>
                      </a:endParaRPr>
                    </a:p>
                  </a:txBody>
                  <a:tcPr anchor="ctr"/>
                </a:tc>
                <a:extLst>
                  <a:ext uri="{0D108BD9-81ED-4DB2-BD59-A6C34878D82A}">
                    <a16:rowId xmlns:a16="http://schemas.microsoft.com/office/drawing/2014/main" val="2438340457"/>
                  </a:ext>
                </a:extLst>
              </a:tr>
              <a:tr h="396384">
                <a:tc>
                  <a:txBody>
                    <a:bodyPr/>
                    <a:lstStyle/>
                    <a:p>
                      <a:pPr algn="ctr"/>
                      <a:r>
                        <a:rPr kumimoji="1" lang="ja-JP" altLang="en-US" sz="1600" b="1" dirty="0">
                          <a:latin typeface="+mn-ea"/>
                          <a:ea typeface="+mn-ea"/>
                        </a:rPr>
                        <a:t>目的</a:t>
                      </a:r>
                    </a:p>
                  </a:txBody>
                  <a:tcPr anchor="ctr"/>
                </a:tc>
                <a:tc>
                  <a:txBody>
                    <a:bodyPr/>
                    <a:lstStyle/>
                    <a:p>
                      <a:pPr algn="ctr"/>
                      <a:r>
                        <a:rPr kumimoji="1" lang="ja-JP" altLang="en-US" sz="1600" b="1" dirty="0">
                          <a:latin typeface="+mn-ea"/>
                          <a:ea typeface="+mn-ea"/>
                        </a:rPr>
                        <a:t>明日のリーダーを育成</a:t>
                      </a:r>
                    </a:p>
                  </a:txBody>
                  <a:tcPr anchor="ctr"/>
                </a:tc>
                <a:tc>
                  <a:txBody>
                    <a:bodyPr/>
                    <a:lstStyle/>
                    <a:p>
                      <a:pPr algn="ctr"/>
                      <a:r>
                        <a:rPr kumimoji="1" lang="ja-JP" altLang="en-US" sz="1600" b="1" dirty="0">
                          <a:latin typeface="+mn-ea"/>
                          <a:ea typeface="+mn-ea"/>
                        </a:rPr>
                        <a:t>今日のリーダーを強化</a:t>
                      </a:r>
                    </a:p>
                  </a:txBody>
                  <a:tcPr anchor="ctr"/>
                </a:tc>
                <a:extLst>
                  <a:ext uri="{0D108BD9-81ED-4DB2-BD59-A6C34878D82A}">
                    <a16:rowId xmlns:a16="http://schemas.microsoft.com/office/drawing/2014/main" val="1306143462"/>
                  </a:ext>
                </a:extLst>
              </a:tr>
              <a:tr h="396384">
                <a:tc>
                  <a:txBody>
                    <a:bodyPr/>
                    <a:lstStyle/>
                    <a:p>
                      <a:pPr algn="ctr"/>
                      <a:r>
                        <a:rPr kumimoji="1" lang="ja-JP" altLang="en-US" sz="1600" b="1" dirty="0">
                          <a:latin typeface="+mn-ea"/>
                          <a:ea typeface="+mn-ea"/>
                        </a:rPr>
                        <a:t>期間</a:t>
                      </a:r>
                    </a:p>
                  </a:txBody>
                  <a:tcPr anchor="ctr"/>
                </a:tc>
                <a:tc>
                  <a:txBody>
                    <a:bodyPr/>
                    <a:lstStyle/>
                    <a:p>
                      <a:pPr algn="ctr"/>
                      <a:r>
                        <a:rPr kumimoji="1" lang="en-US" altLang="ja-JP" sz="1600" b="1" dirty="0">
                          <a:latin typeface="+mn-ea"/>
                          <a:ea typeface="+mn-ea"/>
                        </a:rPr>
                        <a:t>15</a:t>
                      </a:r>
                      <a:r>
                        <a:rPr kumimoji="1" lang="ja-JP" altLang="en-US" sz="1600" b="1" dirty="0">
                          <a:latin typeface="+mn-ea"/>
                          <a:ea typeface="+mn-ea"/>
                        </a:rPr>
                        <a:t>～</a:t>
                      </a:r>
                      <a:r>
                        <a:rPr kumimoji="1" lang="en-US" altLang="ja-JP" sz="1600" b="1" dirty="0">
                          <a:latin typeface="+mn-ea"/>
                          <a:ea typeface="+mn-ea"/>
                        </a:rPr>
                        <a:t>22</a:t>
                      </a:r>
                      <a:r>
                        <a:rPr kumimoji="1" lang="ja-JP" altLang="en-US" sz="1600" b="1" dirty="0">
                          <a:latin typeface="+mn-ea"/>
                          <a:ea typeface="+mn-ea"/>
                        </a:rPr>
                        <a:t>か月</a:t>
                      </a:r>
                    </a:p>
                  </a:txBody>
                  <a:tcPr anchor="ctr"/>
                </a:tc>
                <a:tc>
                  <a:txBody>
                    <a:bodyPr/>
                    <a:lstStyle/>
                    <a:p>
                      <a:pPr algn="ctr"/>
                      <a:r>
                        <a:rPr kumimoji="1" lang="ja-JP" altLang="en-US" sz="1600" b="1" dirty="0">
                          <a:latin typeface="+mn-ea"/>
                          <a:ea typeface="+mn-ea"/>
                        </a:rPr>
                        <a:t>３ヶ月</a:t>
                      </a:r>
                    </a:p>
                  </a:txBody>
                  <a:tcPr anchor="ctr"/>
                </a:tc>
                <a:extLst>
                  <a:ext uri="{0D108BD9-81ED-4DB2-BD59-A6C34878D82A}">
                    <a16:rowId xmlns:a16="http://schemas.microsoft.com/office/drawing/2014/main" val="4288258997"/>
                  </a:ext>
                </a:extLst>
              </a:tr>
              <a:tr h="396384">
                <a:tc>
                  <a:txBody>
                    <a:bodyPr/>
                    <a:lstStyle/>
                    <a:p>
                      <a:pPr algn="ctr"/>
                      <a:r>
                        <a:rPr kumimoji="1" lang="ja-JP" altLang="en-US" sz="1600" b="1" dirty="0">
                          <a:latin typeface="+mn-ea"/>
                          <a:ea typeface="+mn-ea"/>
                        </a:rPr>
                        <a:t>平和センター数</a:t>
                      </a:r>
                    </a:p>
                  </a:txBody>
                  <a:tcPr anchor="ctr"/>
                </a:tc>
                <a:tc>
                  <a:txBody>
                    <a:bodyPr/>
                    <a:lstStyle/>
                    <a:p>
                      <a:pPr algn="ctr"/>
                      <a:r>
                        <a:rPr kumimoji="1" lang="ja-JP" altLang="en-US" sz="1600" b="1" dirty="0">
                          <a:latin typeface="+mn-ea"/>
                          <a:ea typeface="+mn-ea"/>
                        </a:rPr>
                        <a:t>５</a:t>
                      </a:r>
                    </a:p>
                  </a:txBody>
                  <a:tcPr anchor="ctr"/>
                </a:tc>
                <a:tc>
                  <a:txBody>
                    <a:bodyPr/>
                    <a:lstStyle/>
                    <a:p>
                      <a:pPr algn="ctr"/>
                      <a:r>
                        <a:rPr kumimoji="1" lang="ja-JP" altLang="en-US" sz="1600" b="1" dirty="0">
                          <a:latin typeface="+mn-ea"/>
                          <a:ea typeface="+mn-ea"/>
                        </a:rPr>
                        <a:t>１</a:t>
                      </a:r>
                    </a:p>
                  </a:txBody>
                  <a:tcPr anchor="ctr"/>
                </a:tc>
                <a:extLst>
                  <a:ext uri="{0D108BD9-81ED-4DB2-BD59-A6C34878D82A}">
                    <a16:rowId xmlns:a16="http://schemas.microsoft.com/office/drawing/2014/main" val="107949595"/>
                  </a:ext>
                </a:extLst>
              </a:tr>
              <a:tr h="1400918">
                <a:tc>
                  <a:txBody>
                    <a:bodyPr/>
                    <a:lstStyle/>
                    <a:p>
                      <a:pPr algn="ctr"/>
                      <a:r>
                        <a:rPr kumimoji="1" lang="ja-JP" altLang="en-US" sz="1600" b="1" dirty="0">
                          <a:latin typeface="+mn-ea"/>
                          <a:ea typeface="+mn-ea"/>
                        </a:rPr>
                        <a:t>提携大学</a:t>
                      </a:r>
                    </a:p>
                  </a:txBody>
                  <a:tcPr anchor="ctr"/>
                </a:tc>
                <a:tc>
                  <a:txBody>
                    <a:bodyPr/>
                    <a:lstStyle/>
                    <a:p>
                      <a:pPr algn="l"/>
                      <a:r>
                        <a:rPr kumimoji="1" lang="ja-JP" altLang="en-US" sz="1600" b="1" dirty="0">
                          <a:latin typeface="+mn-ea"/>
                          <a:ea typeface="+mn-ea"/>
                        </a:rPr>
                        <a:t>デューク大学／ノースカロライナ大学</a:t>
                      </a:r>
                      <a:r>
                        <a:rPr kumimoji="1" lang="ja-JP" altLang="en-US" sz="1200" b="1" dirty="0">
                          <a:latin typeface="+mn-ea"/>
                          <a:ea typeface="+mn-ea"/>
                        </a:rPr>
                        <a:t>（米国）</a:t>
                      </a:r>
                      <a:endParaRPr kumimoji="1" lang="en-US" altLang="ja-JP" sz="1600" b="1" dirty="0">
                        <a:latin typeface="+mn-ea"/>
                        <a:ea typeface="+mn-ea"/>
                      </a:endParaRPr>
                    </a:p>
                    <a:p>
                      <a:pPr algn="l"/>
                      <a:r>
                        <a:rPr kumimoji="1" lang="ja-JP" altLang="en-US" sz="1600" b="1" dirty="0">
                          <a:latin typeface="+mn-ea"/>
                          <a:ea typeface="+mn-ea"/>
                        </a:rPr>
                        <a:t>国際基督教大学</a:t>
                      </a:r>
                      <a:r>
                        <a:rPr kumimoji="1" lang="ja-JP" altLang="en-US" sz="1200" b="1" dirty="0">
                          <a:latin typeface="+mn-ea"/>
                          <a:ea typeface="+mn-ea"/>
                        </a:rPr>
                        <a:t>（日本）</a:t>
                      </a:r>
                      <a:endParaRPr kumimoji="1" lang="en-US" altLang="ja-JP" sz="1200" b="1" dirty="0">
                        <a:latin typeface="+mn-ea"/>
                        <a:ea typeface="+mn-ea"/>
                      </a:endParaRPr>
                    </a:p>
                    <a:p>
                      <a:pPr algn="l"/>
                      <a:r>
                        <a:rPr kumimoji="1" lang="ja-JP" altLang="en-US" sz="1600" b="1" dirty="0">
                          <a:latin typeface="+mn-ea"/>
                          <a:ea typeface="+mn-ea"/>
                        </a:rPr>
                        <a:t>ブラッドフォード大学</a:t>
                      </a:r>
                      <a:r>
                        <a:rPr kumimoji="1" lang="ja-JP" altLang="en-US" sz="1200" b="1" dirty="0">
                          <a:latin typeface="+mn-ea"/>
                          <a:ea typeface="+mn-ea"/>
                        </a:rPr>
                        <a:t>（英国）</a:t>
                      </a:r>
                      <a:endParaRPr kumimoji="1" lang="en-US" altLang="ja-JP" sz="1600" b="1" dirty="0">
                        <a:latin typeface="+mn-ea"/>
                        <a:ea typeface="+mn-ea"/>
                      </a:endParaRPr>
                    </a:p>
                    <a:p>
                      <a:pPr algn="l"/>
                      <a:r>
                        <a:rPr kumimoji="1" lang="ja-JP" altLang="en-US" sz="1600" b="1" dirty="0">
                          <a:latin typeface="+mn-ea"/>
                          <a:ea typeface="+mn-ea"/>
                        </a:rPr>
                        <a:t>クイーンズランド大学</a:t>
                      </a:r>
                      <a:r>
                        <a:rPr kumimoji="1" lang="ja-JP" altLang="en-US" sz="1200" b="1" dirty="0">
                          <a:latin typeface="+mn-ea"/>
                          <a:ea typeface="+mn-ea"/>
                        </a:rPr>
                        <a:t>（オーストラリア）</a:t>
                      </a:r>
                      <a:endParaRPr kumimoji="1" lang="en-US" altLang="ja-JP" sz="1200" b="1" dirty="0">
                        <a:latin typeface="+mn-ea"/>
                        <a:ea typeface="+mn-ea"/>
                      </a:endParaRPr>
                    </a:p>
                    <a:p>
                      <a:pPr algn="l"/>
                      <a:r>
                        <a:rPr kumimoji="1" lang="ja-JP" altLang="en-US" sz="1600" b="1" dirty="0">
                          <a:latin typeface="+mn-ea"/>
                          <a:ea typeface="+mn-ea"/>
                        </a:rPr>
                        <a:t>ウプサラ大学</a:t>
                      </a:r>
                      <a:r>
                        <a:rPr kumimoji="1" lang="ja-JP" altLang="en-US" sz="1200" b="1" dirty="0">
                          <a:latin typeface="+mn-ea"/>
                          <a:ea typeface="+mn-ea"/>
                        </a:rPr>
                        <a:t>（スウェーデン）</a:t>
                      </a:r>
                      <a:endParaRPr kumimoji="1" lang="ja-JP" altLang="en-US" sz="1600" b="1" dirty="0">
                        <a:latin typeface="+mn-ea"/>
                        <a:ea typeface="+mn-ea"/>
                      </a:endParaRPr>
                    </a:p>
                  </a:txBody>
                  <a:tcPr/>
                </a:tc>
                <a:tc>
                  <a:txBody>
                    <a:bodyPr/>
                    <a:lstStyle/>
                    <a:p>
                      <a:pPr algn="l"/>
                      <a:r>
                        <a:rPr kumimoji="1" lang="ja-JP" altLang="en-US" sz="1600" b="1" dirty="0">
                          <a:latin typeface="+mn-ea"/>
                          <a:ea typeface="+mn-ea"/>
                        </a:rPr>
                        <a:t>チュラロンコン大学</a:t>
                      </a:r>
                      <a:r>
                        <a:rPr kumimoji="1" lang="ja-JP" altLang="en-US" sz="1200" b="1" dirty="0">
                          <a:latin typeface="+mn-ea"/>
                          <a:ea typeface="+mn-ea"/>
                        </a:rPr>
                        <a:t>（タイ）</a:t>
                      </a:r>
                      <a:endParaRPr kumimoji="1" lang="ja-JP" altLang="en-US" sz="1600" b="1" dirty="0">
                        <a:latin typeface="+mn-ea"/>
                        <a:ea typeface="+mn-ea"/>
                      </a:endParaRPr>
                    </a:p>
                  </a:txBody>
                  <a:tcPr/>
                </a:tc>
                <a:extLst>
                  <a:ext uri="{0D108BD9-81ED-4DB2-BD59-A6C34878D82A}">
                    <a16:rowId xmlns:a16="http://schemas.microsoft.com/office/drawing/2014/main" val="3013849447"/>
                  </a:ext>
                </a:extLst>
              </a:tr>
              <a:tr h="619010">
                <a:tc>
                  <a:txBody>
                    <a:bodyPr/>
                    <a:lstStyle/>
                    <a:p>
                      <a:pPr algn="ctr"/>
                      <a:r>
                        <a:rPr kumimoji="1" lang="ja-JP" altLang="en-US" sz="1600" b="1" dirty="0">
                          <a:latin typeface="+mn-ea"/>
                          <a:ea typeface="+mn-ea"/>
                        </a:rPr>
                        <a:t>フェローシップ</a:t>
                      </a:r>
                      <a:endParaRPr kumimoji="1" lang="en-US" altLang="ja-JP" sz="1600" b="1" dirty="0">
                        <a:latin typeface="+mn-ea"/>
                        <a:ea typeface="+mn-ea"/>
                      </a:endParaRPr>
                    </a:p>
                    <a:p>
                      <a:pPr algn="ctr"/>
                      <a:r>
                        <a:rPr kumimoji="1" lang="ja-JP" altLang="en-US" sz="1600" b="1" dirty="0">
                          <a:latin typeface="+mn-ea"/>
                          <a:ea typeface="+mn-ea"/>
                        </a:rPr>
                        <a:t>受領者数</a:t>
                      </a:r>
                    </a:p>
                  </a:txBody>
                  <a:tcPr anchor="ctr"/>
                </a:tc>
                <a:tc>
                  <a:txBody>
                    <a:bodyPr/>
                    <a:lstStyle/>
                    <a:p>
                      <a:pPr algn="ctr"/>
                      <a:r>
                        <a:rPr kumimoji="1" lang="ja-JP" altLang="en-US" sz="1600" b="1" dirty="0">
                          <a:latin typeface="+mn-ea"/>
                          <a:ea typeface="+mn-ea"/>
                        </a:rPr>
                        <a:t>最高</a:t>
                      </a:r>
                      <a:r>
                        <a:rPr kumimoji="1" lang="en-US" altLang="ja-JP" sz="1600" b="1" dirty="0">
                          <a:latin typeface="+mn-ea"/>
                          <a:ea typeface="+mn-ea"/>
                        </a:rPr>
                        <a:t>50</a:t>
                      </a:r>
                      <a:r>
                        <a:rPr kumimoji="1" lang="ja-JP" altLang="en-US" sz="1600" b="1" dirty="0">
                          <a:latin typeface="+mn-ea"/>
                          <a:ea typeface="+mn-ea"/>
                        </a:rPr>
                        <a:t>人</a:t>
                      </a:r>
                      <a:endParaRPr kumimoji="1" lang="en-US" altLang="ja-JP" sz="1600" b="1" dirty="0">
                        <a:latin typeface="+mn-ea"/>
                        <a:ea typeface="+mn-ea"/>
                      </a:endParaRPr>
                    </a:p>
                    <a:p>
                      <a:pPr algn="ctr"/>
                      <a:r>
                        <a:rPr kumimoji="1" lang="ja-JP" altLang="en-US" sz="1400" b="1" dirty="0">
                          <a:latin typeface="+mn-ea"/>
                          <a:ea typeface="+mn-ea"/>
                        </a:rPr>
                        <a:t>（各平和センター</a:t>
                      </a:r>
                      <a:r>
                        <a:rPr kumimoji="1" lang="en-US" altLang="ja-JP" sz="1400" b="1" dirty="0">
                          <a:latin typeface="+mn-ea"/>
                          <a:ea typeface="+mn-ea"/>
                        </a:rPr>
                        <a:t>10</a:t>
                      </a:r>
                      <a:r>
                        <a:rPr kumimoji="1" lang="ja-JP" altLang="en-US" sz="1400" b="1" dirty="0">
                          <a:latin typeface="+mn-ea"/>
                          <a:ea typeface="+mn-ea"/>
                        </a:rPr>
                        <a:t>名まで）</a:t>
                      </a:r>
                    </a:p>
                  </a:txBody>
                  <a:tcPr anchor="ctr"/>
                </a:tc>
                <a:tc>
                  <a:txBody>
                    <a:bodyPr/>
                    <a:lstStyle/>
                    <a:p>
                      <a:pPr algn="ctr"/>
                      <a:r>
                        <a:rPr kumimoji="1" lang="ja-JP" altLang="en-US" sz="1600" b="1" dirty="0">
                          <a:latin typeface="+mn-ea"/>
                          <a:ea typeface="+mn-ea"/>
                        </a:rPr>
                        <a:t>最高</a:t>
                      </a:r>
                      <a:r>
                        <a:rPr kumimoji="1" lang="en-US" altLang="ja-JP" sz="1600" b="1" dirty="0">
                          <a:latin typeface="+mn-ea"/>
                          <a:ea typeface="+mn-ea"/>
                        </a:rPr>
                        <a:t>50</a:t>
                      </a:r>
                      <a:r>
                        <a:rPr kumimoji="1" lang="ja-JP" altLang="en-US" sz="1600" b="1" dirty="0">
                          <a:latin typeface="+mn-ea"/>
                          <a:ea typeface="+mn-ea"/>
                        </a:rPr>
                        <a:t>人</a:t>
                      </a:r>
                      <a:endParaRPr kumimoji="1" lang="en-US" altLang="ja-JP" sz="1600" b="1" dirty="0">
                        <a:latin typeface="+mn-ea"/>
                        <a:ea typeface="+mn-ea"/>
                      </a:endParaRPr>
                    </a:p>
                    <a:p>
                      <a:pPr algn="ctr"/>
                      <a:r>
                        <a:rPr kumimoji="1" lang="ja-JP" altLang="en-US" sz="1400" b="1" dirty="0">
                          <a:latin typeface="+mn-ea"/>
                          <a:ea typeface="+mn-ea"/>
                        </a:rPr>
                        <a:t>（</a:t>
                      </a:r>
                      <a:r>
                        <a:rPr kumimoji="1" lang="en-US" altLang="ja-JP" sz="1400" b="1" dirty="0">
                          <a:latin typeface="+mn-ea"/>
                          <a:ea typeface="+mn-ea"/>
                        </a:rPr>
                        <a:t>1</a:t>
                      </a:r>
                      <a:r>
                        <a:rPr kumimoji="1" lang="ja-JP" altLang="en-US" sz="1400" b="1" dirty="0">
                          <a:latin typeface="+mn-ea"/>
                          <a:ea typeface="+mn-ea"/>
                        </a:rPr>
                        <a:t>～</a:t>
                      </a:r>
                      <a:r>
                        <a:rPr kumimoji="1" lang="en-US" altLang="ja-JP" sz="1400" b="1" dirty="0">
                          <a:latin typeface="+mn-ea"/>
                          <a:ea typeface="+mn-ea"/>
                        </a:rPr>
                        <a:t>4</a:t>
                      </a:r>
                      <a:r>
                        <a:rPr kumimoji="1" lang="ja-JP" altLang="en-US" sz="1400" b="1" dirty="0">
                          <a:latin typeface="+mn-ea"/>
                          <a:ea typeface="+mn-ea"/>
                        </a:rPr>
                        <a:t>月／</a:t>
                      </a:r>
                      <a:r>
                        <a:rPr kumimoji="1" lang="en-US" altLang="ja-JP" sz="1400" b="1" dirty="0">
                          <a:latin typeface="+mn-ea"/>
                          <a:ea typeface="+mn-ea"/>
                        </a:rPr>
                        <a:t>6</a:t>
                      </a:r>
                      <a:r>
                        <a:rPr kumimoji="1" lang="ja-JP" altLang="en-US" sz="1400" b="1" dirty="0">
                          <a:latin typeface="+mn-ea"/>
                          <a:ea typeface="+mn-ea"/>
                        </a:rPr>
                        <a:t>～</a:t>
                      </a:r>
                      <a:r>
                        <a:rPr kumimoji="1" lang="en-US" altLang="ja-JP" sz="1400" b="1" dirty="0">
                          <a:latin typeface="+mn-ea"/>
                          <a:ea typeface="+mn-ea"/>
                        </a:rPr>
                        <a:t>8</a:t>
                      </a:r>
                      <a:r>
                        <a:rPr kumimoji="1" lang="ja-JP" altLang="en-US" sz="1400" b="1" dirty="0">
                          <a:latin typeface="+mn-ea"/>
                          <a:ea typeface="+mn-ea"/>
                        </a:rPr>
                        <a:t>月各</a:t>
                      </a:r>
                      <a:r>
                        <a:rPr kumimoji="1" lang="en-US" altLang="ja-JP" sz="1400" b="1" dirty="0">
                          <a:latin typeface="+mn-ea"/>
                          <a:ea typeface="+mn-ea"/>
                        </a:rPr>
                        <a:t>25</a:t>
                      </a:r>
                      <a:r>
                        <a:rPr kumimoji="1" lang="ja-JP" altLang="en-US" sz="1400" b="1" dirty="0">
                          <a:latin typeface="+mn-ea"/>
                          <a:ea typeface="+mn-ea"/>
                        </a:rPr>
                        <a:t>人まで）</a:t>
                      </a:r>
                    </a:p>
                  </a:txBody>
                  <a:tcPr anchor="ctr"/>
                </a:tc>
                <a:extLst>
                  <a:ext uri="{0D108BD9-81ED-4DB2-BD59-A6C34878D82A}">
                    <a16:rowId xmlns:a16="http://schemas.microsoft.com/office/drawing/2014/main" val="1124949267"/>
                  </a:ext>
                </a:extLst>
              </a:tr>
              <a:tr h="619010">
                <a:tc>
                  <a:txBody>
                    <a:bodyPr/>
                    <a:lstStyle/>
                    <a:p>
                      <a:pPr algn="ctr"/>
                      <a:r>
                        <a:rPr kumimoji="1" lang="ja-JP" altLang="en-US" sz="1600" b="1" dirty="0">
                          <a:latin typeface="+mn-ea"/>
                          <a:ea typeface="+mn-ea"/>
                        </a:rPr>
                        <a:t>実地研修</a:t>
                      </a:r>
                    </a:p>
                  </a:txBody>
                  <a:tcPr anchor="ctr"/>
                </a:tc>
                <a:tc>
                  <a:txBody>
                    <a:bodyPr/>
                    <a:lstStyle/>
                    <a:p>
                      <a:pPr algn="ctr"/>
                      <a:r>
                        <a:rPr kumimoji="1" lang="ja-JP" altLang="en-US" sz="1600" b="1" dirty="0">
                          <a:latin typeface="+mn-ea"/>
                          <a:ea typeface="+mn-ea"/>
                        </a:rPr>
                        <a:t>夏季休暇中に</a:t>
                      </a:r>
                      <a:r>
                        <a:rPr kumimoji="1" lang="en-US" altLang="ja-JP" sz="1600" b="1" dirty="0">
                          <a:latin typeface="+mn-ea"/>
                          <a:ea typeface="+mn-ea"/>
                        </a:rPr>
                        <a:t>2</a:t>
                      </a:r>
                      <a:r>
                        <a:rPr kumimoji="1" lang="ja-JP" altLang="en-US" sz="1600" b="1" dirty="0">
                          <a:latin typeface="+mn-ea"/>
                          <a:ea typeface="+mn-ea"/>
                        </a:rPr>
                        <a:t>～</a:t>
                      </a:r>
                      <a:r>
                        <a:rPr kumimoji="1" lang="en-US" altLang="ja-JP" sz="1600" b="1" dirty="0">
                          <a:latin typeface="+mn-ea"/>
                          <a:ea typeface="+mn-ea"/>
                        </a:rPr>
                        <a:t>3</a:t>
                      </a:r>
                      <a:r>
                        <a:rPr kumimoji="1" lang="ja-JP" altLang="en-US" sz="1600" b="1" dirty="0">
                          <a:latin typeface="+mn-ea"/>
                          <a:ea typeface="+mn-ea"/>
                        </a:rPr>
                        <a:t>ヶ月の</a:t>
                      </a:r>
                      <a:endParaRPr kumimoji="1" lang="en-US" altLang="ja-JP" sz="1600" b="1" dirty="0">
                        <a:latin typeface="+mn-ea"/>
                        <a:ea typeface="+mn-ea"/>
                      </a:endParaRPr>
                    </a:p>
                    <a:p>
                      <a:pPr algn="ctr"/>
                      <a:r>
                        <a:rPr kumimoji="1" lang="ja-JP" altLang="en-US" sz="1600" b="1" dirty="0">
                          <a:latin typeface="+mn-ea"/>
                          <a:ea typeface="+mn-ea"/>
                        </a:rPr>
                        <a:t>実践的なインターシップ</a:t>
                      </a:r>
                    </a:p>
                  </a:txBody>
                  <a:tcPr anchor="ctr"/>
                </a:tc>
                <a:tc>
                  <a:txBody>
                    <a:bodyPr/>
                    <a:lstStyle/>
                    <a:p>
                      <a:pPr algn="ctr"/>
                      <a:r>
                        <a:rPr kumimoji="1" lang="ja-JP" altLang="en-US" sz="1600" b="1" dirty="0">
                          <a:latin typeface="+mn-ea"/>
                          <a:ea typeface="+mn-ea"/>
                        </a:rPr>
                        <a:t>カリキュラムの一環として</a:t>
                      </a:r>
                      <a:endParaRPr kumimoji="1" lang="en-US" altLang="ja-JP" sz="1600" b="1" dirty="0">
                        <a:latin typeface="+mn-ea"/>
                        <a:ea typeface="+mn-ea"/>
                      </a:endParaRPr>
                    </a:p>
                    <a:p>
                      <a:pPr algn="ctr"/>
                      <a:r>
                        <a:rPr kumimoji="1" lang="en-US" altLang="ja-JP" sz="1600" b="1" dirty="0">
                          <a:latin typeface="+mn-ea"/>
                          <a:ea typeface="+mn-ea"/>
                        </a:rPr>
                        <a:t>2</a:t>
                      </a:r>
                      <a:r>
                        <a:rPr kumimoji="1" lang="ja-JP" altLang="en-US" sz="1600" b="1" dirty="0">
                          <a:latin typeface="+mn-ea"/>
                          <a:ea typeface="+mn-ea"/>
                        </a:rPr>
                        <a:t>～</a:t>
                      </a:r>
                      <a:r>
                        <a:rPr kumimoji="1" lang="en-US" altLang="ja-JP" sz="1600" b="1" dirty="0">
                          <a:latin typeface="+mn-ea"/>
                          <a:ea typeface="+mn-ea"/>
                        </a:rPr>
                        <a:t>3</a:t>
                      </a:r>
                      <a:r>
                        <a:rPr kumimoji="1" lang="ja-JP" altLang="en-US" sz="1600" b="1" dirty="0">
                          <a:latin typeface="+mn-ea"/>
                          <a:ea typeface="+mn-ea"/>
                        </a:rPr>
                        <a:t>週間の実習</a:t>
                      </a:r>
                    </a:p>
                  </a:txBody>
                  <a:tcPr anchor="ctr"/>
                </a:tc>
                <a:extLst>
                  <a:ext uri="{0D108BD9-81ED-4DB2-BD59-A6C34878D82A}">
                    <a16:rowId xmlns:a16="http://schemas.microsoft.com/office/drawing/2014/main" val="660266032"/>
                  </a:ext>
                </a:extLst>
              </a:tr>
            </a:tbl>
          </a:graphicData>
        </a:graphic>
      </p:graphicFrame>
      <p:sp>
        <p:nvSpPr>
          <p:cNvPr id="8" name="テキスト ボックス 7">
            <a:extLst>
              <a:ext uri="{FF2B5EF4-FFF2-40B4-BE49-F238E27FC236}">
                <a16:creationId xmlns:a16="http://schemas.microsoft.com/office/drawing/2014/main" id="{D0429243-B7C4-400C-827F-4D87EB38E819}"/>
              </a:ext>
            </a:extLst>
          </p:cNvPr>
          <p:cNvSpPr txBox="1"/>
          <p:nvPr/>
        </p:nvSpPr>
        <p:spPr>
          <a:xfrm>
            <a:off x="0" y="6489702"/>
            <a:ext cx="9143996" cy="338554"/>
          </a:xfrm>
          <a:prstGeom prst="rect">
            <a:avLst/>
          </a:prstGeom>
          <a:noFill/>
        </p:spPr>
        <p:txBody>
          <a:bodyPr wrap="square" rtlCol="0">
            <a:spAutoFit/>
          </a:bodyPr>
          <a:lstStyle/>
          <a:p>
            <a:pPr algn="ctr"/>
            <a:r>
              <a:rPr kumimoji="1" lang="ja-JP" altLang="en-US" sz="1600" b="1" dirty="0">
                <a:solidFill>
                  <a:srgbClr val="FF0000"/>
                </a:solidFill>
              </a:rPr>
              <a:t>現在前年度応募受付にて当地区推薦の修士号取得プログラム候補者が</a:t>
            </a:r>
            <a:r>
              <a:rPr kumimoji="1" lang="en-US" altLang="ja-JP" sz="1600" b="1" dirty="0">
                <a:solidFill>
                  <a:srgbClr val="FF0000"/>
                </a:solidFill>
              </a:rPr>
              <a:t>1</a:t>
            </a:r>
            <a:r>
              <a:rPr kumimoji="1" lang="ja-JP" altLang="en-US" sz="1600" b="1" dirty="0">
                <a:solidFill>
                  <a:srgbClr val="FF0000"/>
                </a:solidFill>
              </a:rPr>
              <a:t>名います</a:t>
            </a:r>
          </a:p>
        </p:txBody>
      </p:sp>
    </p:spTree>
    <p:extLst>
      <p:ext uri="{BB962C8B-B14F-4D97-AF65-F5344CB8AC3E}">
        <p14:creationId xmlns:p14="http://schemas.microsoft.com/office/powerpoint/2010/main" val="78784659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646331"/>
          </a:xfrm>
          <a:prstGeom prst="rect">
            <a:avLst/>
          </a:prstGeom>
          <a:noFill/>
        </p:spPr>
        <p:txBody>
          <a:bodyPr wrap="square" rtlCol="0">
            <a:spAutoFit/>
          </a:bodyPr>
          <a:lstStyle/>
          <a:p>
            <a:pPr algn="ctr"/>
            <a:r>
              <a:rPr lang="ja-JP" altLang="en-US" sz="3600" b="1" dirty="0">
                <a:latin typeface="+mn-ea"/>
              </a:rPr>
              <a:t>平和フェローシップ申請スケジュール</a:t>
            </a:r>
            <a:endParaRPr lang="en-US" altLang="ja-JP" sz="36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表 2">
            <a:extLst>
              <a:ext uri="{FF2B5EF4-FFF2-40B4-BE49-F238E27FC236}">
                <a16:creationId xmlns:a16="http://schemas.microsoft.com/office/drawing/2014/main" id="{E9D321AD-42D2-4B61-ABB6-1D9A9DEDFF80}"/>
              </a:ext>
            </a:extLst>
          </p:cNvPr>
          <p:cNvGraphicFramePr>
            <a:graphicFrameLocks noGrp="1"/>
          </p:cNvGraphicFramePr>
          <p:nvPr>
            <p:extLst>
              <p:ext uri="{D42A27DB-BD31-4B8C-83A1-F6EECF244321}">
                <p14:modId xmlns:p14="http://schemas.microsoft.com/office/powerpoint/2010/main" val="3198185936"/>
              </p:ext>
            </p:extLst>
          </p:nvPr>
        </p:nvGraphicFramePr>
        <p:xfrm>
          <a:off x="0" y="2247900"/>
          <a:ext cx="9143996" cy="4165600"/>
        </p:xfrm>
        <a:graphic>
          <a:graphicData uri="http://schemas.openxmlformats.org/drawingml/2006/table">
            <a:tbl>
              <a:tblPr firstRow="1" bandRow="1">
                <a:tableStyleId>{5C22544A-7EE6-4342-B048-85BDC9FD1C3A}</a:tableStyleId>
              </a:tblPr>
              <a:tblGrid>
                <a:gridCol w="2285999">
                  <a:extLst>
                    <a:ext uri="{9D8B030D-6E8A-4147-A177-3AD203B41FA5}">
                      <a16:colId xmlns:a16="http://schemas.microsoft.com/office/drawing/2014/main" val="171171726"/>
                    </a:ext>
                  </a:extLst>
                </a:gridCol>
                <a:gridCol w="2285999">
                  <a:extLst>
                    <a:ext uri="{9D8B030D-6E8A-4147-A177-3AD203B41FA5}">
                      <a16:colId xmlns:a16="http://schemas.microsoft.com/office/drawing/2014/main" val="817677578"/>
                    </a:ext>
                  </a:extLst>
                </a:gridCol>
                <a:gridCol w="2285999">
                  <a:extLst>
                    <a:ext uri="{9D8B030D-6E8A-4147-A177-3AD203B41FA5}">
                      <a16:colId xmlns:a16="http://schemas.microsoft.com/office/drawing/2014/main" val="4183719187"/>
                    </a:ext>
                  </a:extLst>
                </a:gridCol>
                <a:gridCol w="2285999">
                  <a:extLst>
                    <a:ext uri="{9D8B030D-6E8A-4147-A177-3AD203B41FA5}">
                      <a16:colId xmlns:a16="http://schemas.microsoft.com/office/drawing/2014/main" val="244362421"/>
                    </a:ext>
                  </a:extLst>
                </a:gridCol>
              </a:tblGrid>
              <a:tr h="1116986">
                <a:tc>
                  <a:txBody>
                    <a:bodyPr/>
                    <a:lstStyle/>
                    <a:p>
                      <a:pPr algn="ctr"/>
                      <a:r>
                        <a:rPr kumimoji="1" lang="ja-JP" altLang="en-US" dirty="0">
                          <a:latin typeface="+mn-ea"/>
                          <a:ea typeface="+mn-ea"/>
                        </a:rPr>
                        <a:t>～</a:t>
                      </a:r>
                      <a:r>
                        <a:rPr kumimoji="1" lang="en-US" altLang="ja-JP" dirty="0">
                          <a:latin typeface="+mn-ea"/>
                          <a:ea typeface="+mn-ea"/>
                        </a:rPr>
                        <a:t>5</a:t>
                      </a:r>
                      <a:r>
                        <a:rPr kumimoji="1" lang="ja-JP" altLang="en-US" dirty="0">
                          <a:latin typeface="+mn-ea"/>
                          <a:ea typeface="+mn-ea"/>
                        </a:rPr>
                        <a:t>月</a:t>
                      </a:r>
                      <a:endParaRPr kumimoji="1" lang="en-US" altLang="ja-JP" dirty="0">
                        <a:latin typeface="+mn-ea"/>
                        <a:ea typeface="+mn-ea"/>
                      </a:endParaRPr>
                    </a:p>
                    <a:p>
                      <a:pPr algn="ctr"/>
                      <a:r>
                        <a:rPr kumimoji="1" lang="ja-JP" altLang="en-US" sz="1600" dirty="0">
                          <a:latin typeface="+mn-ea"/>
                          <a:ea typeface="+mn-ea"/>
                        </a:rPr>
                        <a:t>申請</a:t>
                      </a:r>
                    </a:p>
                  </a:txBody>
                  <a:tcPr anchor="ctr"/>
                </a:tc>
                <a:tc>
                  <a:txBody>
                    <a:bodyPr/>
                    <a:lstStyle/>
                    <a:p>
                      <a:pPr algn="ctr"/>
                      <a:r>
                        <a:rPr kumimoji="1" lang="en-US" altLang="ja-JP" dirty="0">
                          <a:latin typeface="+mn-ea"/>
                          <a:ea typeface="+mn-ea"/>
                        </a:rPr>
                        <a:t>5</a:t>
                      </a:r>
                      <a:r>
                        <a:rPr kumimoji="1" lang="ja-JP" altLang="en-US" dirty="0">
                          <a:latin typeface="+mn-ea"/>
                          <a:ea typeface="+mn-ea"/>
                        </a:rPr>
                        <a:t>月～</a:t>
                      </a:r>
                      <a:r>
                        <a:rPr kumimoji="1" lang="en-US" altLang="ja-JP" dirty="0">
                          <a:latin typeface="+mn-ea"/>
                          <a:ea typeface="+mn-ea"/>
                        </a:rPr>
                        <a:t>6</a:t>
                      </a:r>
                      <a:r>
                        <a:rPr kumimoji="1" lang="ja-JP" altLang="en-US" dirty="0">
                          <a:latin typeface="+mn-ea"/>
                          <a:ea typeface="+mn-ea"/>
                        </a:rPr>
                        <a:t>月</a:t>
                      </a:r>
                      <a:endParaRPr kumimoji="1" lang="en-US" altLang="ja-JP" dirty="0">
                        <a:latin typeface="+mn-ea"/>
                        <a:ea typeface="+mn-ea"/>
                      </a:endParaRPr>
                    </a:p>
                    <a:p>
                      <a:pPr algn="ctr"/>
                      <a:r>
                        <a:rPr kumimoji="1" lang="ja-JP" altLang="en-US" sz="1600" dirty="0">
                          <a:latin typeface="+mn-ea"/>
                          <a:ea typeface="+mn-ea"/>
                        </a:rPr>
                        <a:t>面接選考</a:t>
                      </a:r>
                    </a:p>
                  </a:txBody>
                  <a:tcPr anchor="ctr"/>
                </a:tc>
                <a:tc>
                  <a:txBody>
                    <a:bodyPr/>
                    <a:lstStyle/>
                    <a:p>
                      <a:pPr algn="ctr"/>
                      <a:r>
                        <a:rPr kumimoji="1" lang="en-US" altLang="ja-JP" dirty="0">
                          <a:latin typeface="+mn-ea"/>
                          <a:ea typeface="+mn-ea"/>
                        </a:rPr>
                        <a:t>7</a:t>
                      </a:r>
                      <a:r>
                        <a:rPr kumimoji="1" lang="ja-JP" altLang="en-US" dirty="0">
                          <a:latin typeface="+mn-ea"/>
                          <a:ea typeface="+mn-ea"/>
                        </a:rPr>
                        <a:t>月～</a:t>
                      </a:r>
                      <a:r>
                        <a:rPr kumimoji="1" lang="en-US" altLang="ja-JP" dirty="0">
                          <a:latin typeface="+mn-ea"/>
                          <a:ea typeface="+mn-ea"/>
                        </a:rPr>
                        <a:t>10</a:t>
                      </a:r>
                      <a:r>
                        <a:rPr kumimoji="1" lang="ja-JP" altLang="en-US" dirty="0">
                          <a:latin typeface="+mn-ea"/>
                          <a:ea typeface="+mn-ea"/>
                        </a:rPr>
                        <a:t>月</a:t>
                      </a:r>
                      <a:endParaRPr kumimoji="1" lang="en-US" altLang="ja-JP" dirty="0">
                        <a:latin typeface="+mn-ea"/>
                        <a:ea typeface="+mn-ea"/>
                      </a:endParaRPr>
                    </a:p>
                    <a:p>
                      <a:pPr algn="ctr"/>
                      <a:r>
                        <a:rPr kumimoji="1" lang="ja-JP" altLang="en-US" sz="1600" dirty="0">
                          <a:latin typeface="+mn-ea"/>
                          <a:ea typeface="+mn-ea"/>
                        </a:rPr>
                        <a:t>審査</a:t>
                      </a:r>
                    </a:p>
                  </a:txBody>
                  <a:tcPr anchor="ctr"/>
                </a:tc>
                <a:tc>
                  <a:txBody>
                    <a:bodyPr/>
                    <a:lstStyle/>
                    <a:p>
                      <a:pPr algn="ctr"/>
                      <a:r>
                        <a:rPr kumimoji="1" lang="en-US" altLang="ja-JP" dirty="0">
                          <a:latin typeface="+mn-ea"/>
                          <a:ea typeface="+mn-ea"/>
                        </a:rPr>
                        <a:t>11</a:t>
                      </a:r>
                      <a:r>
                        <a:rPr kumimoji="1" lang="ja-JP" altLang="en-US" dirty="0">
                          <a:latin typeface="+mn-ea"/>
                          <a:ea typeface="+mn-ea"/>
                        </a:rPr>
                        <a:t>月～</a:t>
                      </a:r>
                      <a:r>
                        <a:rPr kumimoji="1" lang="en-US" altLang="ja-JP" dirty="0">
                          <a:latin typeface="+mn-ea"/>
                          <a:ea typeface="+mn-ea"/>
                        </a:rPr>
                        <a:t>12</a:t>
                      </a:r>
                      <a:r>
                        <a:rPr kumimoji="1" lang="ja-JP" altLang="en-US" dirty="0">
                          <a:latin typeface="+mn-ea"/>
                          <a:ea typeface="+mn-ea"/>
                        </a:rPr>
                        <a:t>月</a:t>
                      </a:r>
                      <a:endParaRPr kumimoji="1" lang="en-US" altLang="ja-JP" dirty="0">
                        <a:latin typeface="+mn-ea"/>
                        <a:ea typeface="+mn-ea"/>
                      </a:endParaRPr>
                    </a:p>
                    <a:p>
                      <a:pPr algn="ctr"/>
                      <a:r>
                        <a:rPr kumimoji="1" lang="ja-JP" altLang="en-US" sz="1600" dirty="0">
                          <a:latin typeface="+mn-ea"/>
                          <a:ea typeface="+mn-ea"/>
                        </a:rPr>
                        <a:t>結果通知</a:t>
                      </a:r>
                      <a:endParaRPr kumimoji="1" lang="ja-JP" altLang="en-US" dirty="0">
                        <a:latin typeface="+mn-ea"/>
                        <a:ea typeface="+mn-ea"/>
                      </a:endParaRPr>
                    </a:p>
                  </a:txBody>
                  <a:tcPr anchor="ctr"/>
                </a:tc>
                <a:extLst>
                  <a:ext uri="{0D108BD9-81ED-4DB2-BD59-A6C34878D82A}">
                    <a16:rowId xmlns:a16="http://schemas.microsoft.com/office/drawing/2014/main" val="3308299406"/>
                  </a:ext>
                </a:extLst>
              </a:tr>
              <a:tr h="3048614">
                <a:tc>
                  <a:txBody>
                    <a:bodyPr/>
                    <a:lstStyle/>
                    <a:p>
                      <a:pPr algn="ctr"/>
                      <a:r>
                        <a:rPr kumimoji="1" lang="ja-JP" altLang="en-US" b="1" dirty="0">
                          <a:latin typeface="+mn-ea"/>
                          <a:ea typeface="+mn-ea"/>
                        </a:rPr>
                        <a:t>平和フェロー申請者はオンラインで申請を行い、必要書類である能力試験スコア教授や上司からの推薦書、小論文などを奨学金小委員会へと提出して頂きます。</a:t>
                      </a:r>
                    </a:p>
                  </a:txBody>
                  <a:tcPr anchor="ctr"/>
                </a:tc>
                <a:tc>
                  <a:txBody>
                    <a:bodyPr/>
                    <a:lstStyle/>
                    <a:p>
                      <a:pPr algn="ctr"/>
                      <a:r>
                        <a:rPr kumimoji="1" lang="ja-JP" altLang="en-US" b="1" dirty="0">
                          <a:latin typeface="+mn-ea"/>
                          <a:ea typeface="+mn-ea"/>
                        </a:rPr>
                        <a:t>地区による申請者の面接と選考を行い、資格を有する優秀な候補者について推薦を検討します。</a:t>
                      </a:r>
                    </a:p>
                  </a:txBody>
                  <a:tcPr anchor="ctr"/>
                </a:tc>
                <a:tc>
                  <a:txBody>
                    <a:bodyPr/>
                    <a:lstStyle/>
                    <a:p>
                      <a:pPr algn="ctr"/>
                      <a:r>
                        <a:rPr kumimoji="1" lang="ja-JP" altLang="en-US" b="1" dirty="0">
                          <a:latin typeface="+mn-ea"/>
                          <a:ea typeface="+mn-ea"/>
                        </a:rPr>
                        <a:t>ロータリアンと各大学の代表者から成るロータリー平和センター委員会が、審査と平和フェローの最終選考を行います。</a:t>
                      </a:r>
                    </a:p>
                  </a:txBody>
                  <a:tcPr anchor="ctr"/>
                </a:tc>
                <a:tc>
                  <a:txBody>
                    <a:bodyPr/>
                    <a:lstStyle/>
                    <a:p>
                      <a:pPr algn="ctr"/>
                      <a:r>
                        <a:rPr kumimoji="1" lang="ja-JP" altLang="en-US" b="1" dirty="0">
                          <a:latin typeface="+mn-ea"/>
                          <a:ea typeface="+mn-ea"/>
                        </a:rPr>
                        <a:t>選考結果が地区と本人に通知されます。選ばれた候補者は提携大学への入学申請を行います。</a:t>
                      </a:r>
                    </a:p>
                  </a:txBody>
                  <a:tcPr anchor="ctr"/>
                </a:tc>
                <a:extLst>
                  <a:ext uri="{0D108BD9-81ED-4DB2-BD59-A6C34878D82A}">
                    <a16:rowId xmlns:a16="http://schemas.microsoft.com/office/drawing/2014/main" val="3500906005"/>
                  </a:ext>
                </a:extLst>
              </a:tr>
            </a:tbl>
          </a:graphicData>
        </a:graphic>
      </p:graphicFrame>
      <p:sp>
        <p:nvSpPr>
          <p:cNvPr id="7" name="テキスト ボックス 6">
            <a:extLst>
              <a:ext uri="{FF2B5EF4-FFF2-40B4-BE49-F238E27FC236}">
                <a16:creationId xmlns:a16="http://schemas.microsoft.com/office/drawing/2014/main" id="{152B0946-8B2D-4943-8746-B01B7F214BF5}"/>
              </a:ext>
            </a:extLst>
          </p:cNvPr>
          <p:cNvSpPr txBox="1"/>
          <p:nvPr/>
        </p:nvSpPr>
        <p:spPr>
          <a:xfrm>
            <a:off x="0" y="6489702"/>
            <a:ext cx="9143996" cy="338554"/>
          </a:xfrm>
          <a:prstGeom prst="rect">
            <a:avLst/>
          </a:prstGeom>
          <a:noFill/>
        </p:spPr>
        <p:txBody>
          <a:bodyPr wrap="square" rtlCol="0">
            <a:spAutoFit/>
          </a:bodyPr>
          <a:lstStyle/>
          <a:p>
            <a:pPr algn="ctr"/>
            <a:r>
              <a:rPr kumimoji="1" lang="ja-JP" altLang="en-US" sz="1600" b="1" dirty="0">
                <a:solidFill>
                  <a:srgbClr val="FF0000"/>
                </a:solidFill>
              </a:rPr>
              <a:t>現在前年度応募受付にて当地区推薦の修士号取得プログラム候補者が</a:t>
            </a:r>
            <a:r>
              <a:rPr kumimoji="1" lang="en-US" altLang="ja-JP" sz="1600" b="1" dirty="0">
                <a:solidFill>
                  <a:srgbClr val="FF0000"/>
                </a:solidFill>
              </a:rPr>
              <a:t>1</a:t>
            </a:r>
            <a:r>
              <a:rPr kumimoji="1" lang="ja-JP" altLang="en-US" sz="1600" b="1" dirty="0">
                <a:solidFill>
                  <a:srgbClr val="FF0000"/>
                </a:solidFill>
              </a:rPr>
              <a:t>名います</a:t>
            </a:r>
          </a:p>
        </p:txBody>
      </p:sp>
    </p:spTree>
    <p:extLst>
      <p:ext uri="{BB962C8B-B14F-4D97-AF65-F5344CB8AC3E}">
        <p14:creationId xmlns:p14="http://schemas.microsoft.com/office/powerpoint/2010/main" val="157750741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1EBF1FDB-13AA-4EEA-BDC7-E0CBA7D642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3268" y="2132590"/>
            <a:ext cx="3084830" cy="2203450"/>
          </a:xfrm>
          <a:prstGeom prst="rect">
            <a:avLst/>
          </a:prstGeom>
        </p:spPr>
      </p:pic>
      <p:pic>
        <p:nvPicPr>
          <p:cNvPr id="5" name="図 4">
            <a:extLst>
              <a:ext uri="{FF2B5EF4-FFF2-40B4-BE49-F238E27FC236}">
                <a16:creationId xmlns:a16="http://schemas.microsoft.com/office/drawing/2014/main" id="{998A3234-3F78-427C-B1F9-12445C015A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3358" y="2132590"/>
            <a:ext cx="3084830" cy="2203450"/>
          </a:xfrm>
          <a:prstGeom prst="rect">
            <a:avLst/>
          </a:prstGeom>
        </p:spPr>
      </p:pic>
      <p:sp>
        <p:nvSpPr>
          <p:cNvPr id="11" name="テキスト ボックス 10">
            <a:extLst>
              <a:ext uri="{FF2B5EF4-FFF2-40B4-BE49-F238E27FC236}">
                <a16:creationId xmlns:a16="http://schemas.microsoft.com/office/drawing/2014/main" id="{DEB0BFF8-A334-4278-AA1C-5A442BAA0816}"/>
              </a:ext>
            </a:extLst>
          </p:cNvPr>
          <p:cNvSpPr txBox="1"/>
          <p:nvPr/>
        </p:nvSpPr>
        <p:spPr>
          <a:xfrm>
            <a:off x="0" y="1365206"/>
            <a:ext cx="9143997" cy="707886"/>
          </a:xfrm>
          <a:prstGeom prst="rect">
            <a:avLst/>
          </a:prstGeom>
          <a:noFill/>
        </p:spPr>
        <p:txBody>
          <a:bodyPr wrap="square" rtlCol="0">
            <a:spAutoFit/>
          </a:bodyPr>
          <a:lstStyle/>
          <a:p>
            <a:pPr algn="ctr"/>
            <a:r>
              <a:rPr lang="ja-JP" altLang="en-US" sz="4000" b="1" dirty="0">
                <a:latin typeface="+mn-ea"/>
              </a:rPr>
              <a:t>グローバル補助金奨学生</a:t>
            </a:r>
            <a:endParaRPr lang="en-US" altLang="ja-JP" sz="4000" b="1" dirty="0">
              <a:latin typeface="+mn-ea"/>
            </a:endParaRPr>
          </a:p>
        </p:txBody>
      </p:sp>
      <p:pic>
        <p:nvPicPr>
          <p:cNvPr id="10" name="図 2">
            <a:extLst>
              <a:ext uri="{FF2B5EF4-FFF2-40B4-BE49-F238E27FC236}">
                <a16:creationId xmlns:a16="http://schemas.microsoft.com/office/drawing/2014/main" id="{BE8B14EF-B8FC-40D5-A6F9-25CCA5BAB8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4035" y="246276"/>
            <a:ext cx="5075926" cy="723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a:extLst>
              <a:ext uri="{FF2B5EF4-FFF2-40B4-BE49-F238E27FC236}">
                <a16:creationId xmlns:a16="http://schemas.microsoft.com/office/drawing/2014/main" id="{408D4AA9-2CE2-4A3E-95E0-C624D7A41A83}"/>
              </a:ext>
            </a:extLst>
          </p:cNvPr>
          <p:cNvSpPr/>
          <p:nvPr/>
        </p:nvSpPr>
        <p:spPr>
          <a:xfrm>
            <a:off x="1" y="4569980"/>
            <a:ext cx="9143996" cy="2062103"/>
          </a:xfrm>
          <a:prstGeom prst="rect">
            <a:avLst/>
          </a:prstGeom>
        </p:spPr>
        <p:txBody>
          <a:bodyPr wrap="square">
            <a:spAutoFit/>
          </a:bodyPr>
          <a:lstStyle/>
          <a:p>
            <a:r>
              <a:rPr lang="ja-JP" altLang="en-US" sz="3200" b="1" dirty="0">
                <a:latin typeface="+mn-ea"/>
              </a:rPr>
              <a:t>　　　ロータリー財団とクラブは</a:t>
            </a:r>
            <a:endParaRPr lang="en-US" altLang="ja-JP" sz="3200" b="1" dirty="0">
              <a:latin typeface="+mn-ea"/>
            </a:endParaRPr>
          </a:p>
          <a:p>
            <a:r>
              <a:rPr lang="ja-JP" altLang="en-US" sz="3200" b="1" dirty="0">
                <a:latin typeface="+mn-ea"/>
              </a:rPr>
              <a:t>　　　大学・大学院レベルの奨学金を通じて</a:t>
            </a:r>
            <a:endParaRPr lang="en-US" altLang="ja-JP" sz="3200" b="1" dirty="0">
              <a:latin typeface="+mn-ea"/>
            </a:endParaRPr>
          </a:p>
          <a:p>
            <a:r>
              <a:rPr lang="ja-JP" altLang="en-US" sz="3200" b="1" dirty="0">
                <a:latin typeface="+mn-ea"/>
              </a:rPr>
              <a:t>　　　地域や世界で活躍できる</a:t>
            </a:r>
            <a:endParaRPr lang="en-US" altLang="ja-JP" sz="3200" b="1" dirty="0">
              <a:latin typeface="+mn-ea"/>
            </a:endParaRPr>
          </a:p>
          <a:p>
            <a:r>
              <a:rPr lang="ja-JP" altLang="en-US" sz="3200" b="1" dirty="0">
                <a:latin typeface="+mn-ea"/>
              </a:rPr>
              <a:t>　　　未来のリーダーを育てています。</a:t>
            </a:r>
          </a:p>
        </p:txBody>
      </p:sp>
      <p:sp>
        <p:nvSpPr>
          <p:cNvPr id="7" name="正方形/長方形 6">
            <a:extLst>
              <a:ext uri="{FF2B5EF4-FFF2-40B4-BE49-F238E27FC236}">
                <a16:creationId xmlns:a16="http://schemas.microsoft.com/office/drawing/2014/main" id="{0A442827-D90B-46CE-9999-A36DA926814B}"/>
              </a:ext>
            </a:extLst>
          </p:cNvPr>
          <p:cNvSpPr/>
          <p:nvPr/>
        </p:nvSpPr>
        <p:spPr>
          <a:xfrm>
            <a:off x="4573268" y="2132590"/>
            <a:ext cx="3084830" cy="220345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67090CC8-06F3-4DB8-9ABB-46802D11C057}"/>
              </a:ext>
            </a:extLst>
          </p:cNvPr>
          <p:cNvSpPr/>
          <p:nvPr/>
        </p:nvSpPr>
        <p:spPr>
          <a:xfrm>
            <a:off x="1485898" y="2132590"/>
            <a:ext cx="3084830" cy="220345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698500373"/>
      </p:ext>
    </p:extLst>
  </p:cSld>
  <p:clrMapOvr>
    <a:masterClrMapping/>
  </p:clrMapOvr>
  <p:transition>
    <p:fade/>
  </p:transition>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6868</TotalTime>
  <Words>1175</Words>
  <Application>Microsoft Office PowerPoint</Application>
  <PresentationFormat>画面に合わせる (4:3)</PresentationFormat>
  <Paragraphs>200</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柳山稔</dc:creator>
  <cp:lastModifiedBy>owner</cp:lastModifiedBy>
  <cp:revision>117</cp:revision>
  <cp:lastPrinted>2018-04-06T23:19:20Z</cp:lastPrinted>
  <dcterms:created xsi:type="dcterms:W3CDTF">2018-02-18T02:44:48Z</dcterms:created>
  <dcterms:modified xsi:type="dcterms:W3CDTF">2018-08-28T07:53:44Z</dcterms:modified>
</cp:coreProperties>
</file>