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71" r:id="rId2"/>
    <p:sldId id="272" r:id="rId3"/>
    <p:sldId id="281" r:id="rId4"/>
    <p:sldId id="279" r:id="rId5"/>
    <p:sldId id="275" r:id="rId6"/>
    <p:sldId id="282" r:id="rId7"/>
    <p:sldId id="283" r:id="rId8"/>
    <p:sldId id="291" r:id="rId9"/>
    <p:sldId id="280" r:id="rId10"/>
    <p:sldId id="285" r:id="rId11"/>
    <p:sldId id="289" r:id="rId12"/>
    <p:sldId id="284" r:id="rId13"/>
    <p:sldId id="286" r:id="rId14"/>
    <p:sldId id="287" r:id="rId15"/>
    <p:sldId id="277" r:id="rId16"/>
    <p:sldId id="290" r:id="rId17"/>
  </p:sldIdLst>
  <p:sldSz cx="9144000" cy="6858000" type="screen4x3"/>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90760" autoAdjust="0"/>
  </p:normalViewPr>
  <p:slideViewPr>
    <p:cSldViewPr snapToGrid="0">
      <p:cViewPr varScale="1">
        <p:scale>
          <a:sx n="100" d="100"/>
          <a:sy n="100" d="100"/>
        </p:scale>
        <p:origin x="1758" y="8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3DCFC431-4449-4C7B-9A11-7C58D66C9D23}"/>
              </a:ext>
            </a:extLst>
          </p:cNvPr>
          <p:cNvSpPr>
            <a:spLocks noGrp="1"/>
          </p:cNvSpPr>
          <p:nvPr>
            <p:ph type="hdr" sz="quarter"/>
          </p:nvPr>
        </p:nvSpPr>
        <p:spPr>
          <a:xfrm>
            <a:off x="0" y="0"/>
            <a:ext cx="2971800" cy="499012"/>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1981EB30-5586-47B0-BABF-4A249D612236}"/>
              </a:ext>
            </a:extLst>
          </p:cNvPr>
          <p:cNvSpPr>
            <a:spLocks noGrp="1"/>
          </p:cNvSpPr>
          <p:nvPr>
            <p:ph type="dt" sz="quarter" idx="1"/>
          </p:nvPr>
        </p:nvSpPr>
        <p:spPr>
          <a:xfrm>
            <a:off x="3884613" y="0"/>
            <a:ext cx="2971800" cy="499012"/>
          </a:xfrm>
          <a:prstGeom prst="rect">
            <a:avLst/>
          </a:prstGeom>
        </p:spPr>
        <p:txBody>
          <a:bodyPr vert="horz" lIns="91434" tIns="45717" rIns="91434" bIns="45717" rtlCol="0"/>
          <a:lstStyle>
            <a:lvl1pPr algn="r">
              <a:defRPr sz="1200"/>
            </a:lvl1pPr>
          </a:lstStyle>
          <a:p>
            <a:endParaRPr kumimoji="1" lang="ja-JP" altLang="en-US"/>
          </a:p>
        </p:txBody>
      </p:sp>
      <p:sp>
        <p:nvSpPr>
          <p:cNvPr id="4" name="フッター プレースホルダー 3">
            <a:extLst>
              <a:ext uri="{FF2B5EF4-FFF2-40B4-BE49-F238E27FC236}">
                <a16:creationId xmlns:a16="http://schemas.microsoft.com/office/drawing/2014/main" id="{50A5580D-A214-427F-A970-C546B573C11D}"/>
              </a:ext>
            </a:extLst>
          </p:cNvPr>
          <p:cNvSpPr>
            <a:spLocks noGrp="1"/>
          </p:cNvSpPr>
          <p:nvPr>
            <p:ph type="ftr" sz="quarter" idx="2"/>
          </p:nvPr>
        </p:nvSpPr>
        <p:spPr>
          <a:xfrm>
            <a:off x="0" y="9446679"/>
            <a:ext cx="2971800" cy="499011"/>
          </a:xfrm>
          <a:prstGeom prst="rect">
            <a:avLst/>
          </a:prstGeom>
        </p:spPr>
        <p:txBody>
          <a:bodyPr vert="horz" lIns="91434" tIns="45717" rIns="91434" bIns="45717"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D038503C-819E-4D61-89E9-C5CFB8E29E9E}"/>
              </a:ext>
            </a:extLst>
          </p:cNvPr>
          <p:cNvSpPr>
            <a:spLocks noGrp="1"/>
          </p:cNvSpPr>
          <p:nvPr>
            <p:ph type="sldNum" sz="quarter" idx="3"/>
          </p:nvPr>
        </p:nvSpPr>
        <p:spPr>
          <a:xfrm>
            <a:off x="3884613" y="9446679"/>
            <a:ext cx="2971800" cy="499011"/>
          </a:xfrm>
          <a:prstGeom prst="rect">
            <a:avLst/>
          </a:prstGeom>
        </p:spPr>
        <p:txBody>
          <a:bodyPr vert="horz" lIns="91434" tIns="45717" rIns="91434" bIns="45717" rtlCol="0" anchor="b"/>
          <a:lstStyle>
            <a:lvl1pPr algn="r">
              <a:defRPr sz="1200"/>
            </a:lvl1pPr>
          </a:lstStyle>
          <a:p>
            <a:fld id="{A50CD122-13E6-42B4-8C32-CACCD5D4CE6B}" type="slidenum">
              <a:rPr kumimoji="1" lang="ja-JP" altLang="en-US" smtClean="0"/>
              <a:t>‹#›</a:t>
            </a:fld>
            <a:endParaRPr kumimoji="1" lang="ja-JP" altLang="en-US"/>
          </a:p>
        </p:txBody>
      </p:sp>
    </p:spTree>
    <p:extLst>
      <p:ext uri="{BB962C8B-B14F-4D97-AF65-F5344CB8AC3E}">
        <p14:creationId xmlns:p14="http://schemas.microsoft.com/office/powerpoint/2010/main" val="3995210677"/>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9012"/>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99012"/>
          </a:xfrm>
          <a:prstGeom prst="rect">
            <a:avLst/>
          </a:prstGeom>
        </p:spPr>
        <p:txBody>
          <a:bodyPr vert="horz" lIns="91434" tIns="45717" rIns="91434" bIns="45717" rtlCol="0"/>
          <a:lstStyle>
            <a:lvl1pPr algn="r">
              <a:defRPr sz="1200"/>
            </a:lvl1pPr>
          </a:lstStyle>
          <a:p>
            <a:endParaRPr kumimoji="1" lang="ja-JP" altLang="en-US"/>
          </a:p>
        </p:txBody>
      </p:sp>
      <p:sp>
        <p:nvSpPr>
          <p:cNvPr id="4" name="スライド イメージ プレースホルダー 3"/>
          <p:cNvSpPr>
            <a:spLocks noGrp="1" noRot="1" noChangeAspect="1"/>
          </p:cNvSpPr>
          <p:nvPr>
            <p:ph type="sldImg" idx="2"/>
          </p:nvPr>
        </p:nvSpPr>
        <p:spPr>
          <a:xfrm>
            <a:off x="1190625" y="1243013"/>
            <a:ext cx="4476750" cy="3357562"/>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5800" y="4786363"/>
            <a:ext cx="5486400" cy="3916115"/>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6679"/>
            <a:ext cx="2971800" cy="499011"/>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9446679"/>
            <a:ext cx="2971800" cy="499011"/>
          </a:xfrm>
          <a:prstGeom prst="rect">
            <a:avLst/>
          </a:prstGeom>
        </p:spPr>
        <p:txBody>
          <a:bodyPr vert="horz" lIns="91434" tIns="45717" rIns="91434" bIns="45717" rtlCol="0" anchor="b"/>
          <a:lstStyle>
            <a:lvl1pPr algn="r">
              <a:defRPr sz="1200"/>
            </a:lvl1pPr>
          </a:lstStyle>
          <a:p>
            <a:fld id="{8AE8381E-2229-416C-BFCC-01794954921E}" type="slidenum">
              <a:rPr kumimoji="1" lang="ja-JP" altLang="en-US" smtClean="0"/>
              <a:t>‹#›</a:t>
            </a:fld>
            <a:endParaRPr kumimoji="1" lang="ja-JP" altLang="en-US"/>
          </a:p>
        </p:txBody>
      </p:sp>
    </p:spTree>
    <p:extLst>
      <p:ext uri="{BB962C8B-B14F-4D97-AF65-F5344CB8AC3E}">
        <p14:creationId xmlns:p14="http://schemas.microsoft.com/office/powerpoint/2010/main" val="3216229111"/>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3013"/>
            <a:ext cx="4476750" cy="3357562"/>
          </a:xfrm>
        </p:spPr>
      </p:sp>
      <p:sp>
        <p:nvSpPr>
          <p:cNvPr id="3" name="ノート プレースホルダー 2"/>
          <p:cNvSpPr>
            <a:spLocks noGrp="1"/>
          </p:cNvSpPr>
          <p:nvPr>
            <p:ph type="body" idx="1"/>
          </p:nvPr>
        </p:nvSpPr>
        <p:spPr/>
        <p:txBody>
          <a:bodyPr/>
          <a:lstStyle/>
          <a:p>
            <a:endParaRPr kumimoji="1" lang="en-US" altLang="ja-JP" dirty="0"/>
          </a:p>
        </p:txBody>
      </p:sp>
      <p:sp>
        <p:nvSpPr>
          <p:cNvPr id="5" name="日付プレースホルダー 4">
            <a:extLst>
              <a:ext uri="{FF2B5EF4-FFF2-40B4-BE49-F238E27FC236}">
                <a16:creationId xmlns:a16="http://schemas.microsoft.com/office/drawing/2014/main" id="{7D8E2792-3B0A-43D2-9BDF-44B88E4BD34C}"/>
              </a:ext>
            </a:extLst>
          </p:cNvPr>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32725779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3013"/>
            <a:ext cx="4476750" cy="3357562"/>
          </a:xfrm>
        </p:spPr>
      </p:sp>
      <p:sp>
        <p:nvSpPr>
          <p:cNvPr id="3" name="ノート プレースホルダー 2"/>
          <p:cNvSpPr>
            <a:spLocks noGrp="1"/>
          </p:cNvSpPr>
          <p:nvPr>
            <p:ph type="body" idx="1"/>
          </p:nvPr>
        </p:nvSpPr>
        <p:spPr/>
        <p:txBody>
          <a:bodyPr/>
          <a:lstStyle/>
          <a:p>
            <a:endParaRPr kumimoji="1" lang="en-US" altLang="ja-JP" dirty="0"/>
          </a:p>
        </p:txBody>
      </p:sp>
      <p:sp>
        <p:nvSpPr>
          <p:cNvPr id="5" name="日付プレースホルダー 4">
            <a:extLst>
              <a:ext uri="{FF2B5EF4-FFF2-40B4-BE49-F238E27FC236}">
                <a16:creationId xmlns:a16="http://schemas.microsoft.com/office/drawing/2014/main" id="{7D8E2792-3B0A-43D2-9BDF-44B88E4BD34C}"/>
              </a:ext>
            </a:extLst>
          </p:cNvPr>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32328836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3013"/>
            <a:ext cx="4476750" cy="3357562"/>
          </a:xfrm>
        </p:spPr>
      </p:sp>
      <p:sp>
        <p:nvSpPr>
          <p:cNvPr id="3" name="ノート プレースホルダー 2"/>
          <p:cNvSpPr>
            <a:spLocks noGrp="1"/>
          </p:cNvSpPr>
          <p:nvPr>
            <p:ph type="body" idx="1"/>
          </p:nvPr>
        </p:nvSpPr>
        <p:spPr/>
        <p:txBody>
          <a:bodyPr/>
          <a:lstStyle/>
          <a:p>
            <a:endParaRPr kumimoji="1" lang="en-US" altLang="ja-JP" dirty="0"/>
          </a:p>
        </p:txBody>
      </p:sp>
      <p:sp>
        <p:nvSpPr>
          <p:cNvPr id="5" name="日付プレースホルダー 4">
            <a:extLst>
              <a:ext uri="{FF2B5EF4-FFF2-40B4-BE49-F238E27FC236}">
                <a16:creationId xmlns:a16="http://schemas.microsoft.com/office/drawing/2014/main" id="{7D8E2792-3B0A-43D2-9BDF-44B88E4BD34C}"/>
              </a:ext>
            </a:extLst>
          </p:cNvPr>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38522252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3013"/>
            <a:ext cx="4476750" cy="3357562"/>
          </a:xfrm>
        </p:spPr>
      </p:sp>
      <p:sp>
        <p:nvSpPr>
          <p:cNvPr id="3" name="ノート プレースホルダー 2"/>
          <p:cNvSpPr>
            <a:spLocks noGrp="1"/>
          </p:cNvSpPr>
          <p:nvPr>
            <p:ph type="body" idx="1"/>
          </p:nvPr>
        </p:nvSpPr>
        <p:spPr/>
        <p:txBody>
          <a:bodyPr/>
          <a:lstStyle/>
          <a:p>
            <a:r>
              <a:rPr kumimoji="1" lang="ja-JP" altLang="en-US" dirty="0"/>
              <a:t>これから応募受付が始まり、</a:t>
            </a:r>
            <a:r>
              <a:rPr kumimoji="1" lang="en-US" altLang="ja-JP" dirty="0"/>
              <a:t>11</a:t>
            </a:r>
            <a:r>
              <a:rPr kumimoji="1" lang="ja-JP" altLang="en-US" dirty="0"/>
              <a:t>月の面接選考に向けて緊張の時期が始まります</a:t>
            </a:r>
            <a:endParaRPr kumimoji="1" lang="en-US" altLang="ja-JP" dirty="0"/>
          </a:p>
        </p:txBody>
      </p:sp>
      <p:sp>
        <p:nvSpPr>
          <p:cNvPr id="5" name="日付プレースホルダー 4">
            <a:extLst>
              <a:ext uri="{FF2B5EF4-FFF2-40B4-BE49-F238E27FC236}">
                <a16:creationId xmlns:a16="http://schemas.microsoft.com/office/drawing/2014/main" id="{7D8E2792-3B0A-43D2-9BDF-44B88E4BD34C}"/>
              </a:ext>
            </a:extLst>
          </p:cNvPr>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9250974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3013"/>
            <a:ext cx="4476750" cy="3357562"/>
          </a:xfrm>
        </p:spPr>
      </p:sp>
      <p:sp>
        <p:nvSpPr>
          <p:cNvPr id="3" name="ノート プレースホルダー 2"/>
          <p:cNvSpPr>
            <a:spLocks noGrp="1"/>
          </p:cNvSpPr>
          <p:nvPr>
            <p:ph type="body" idx="1"/>
          </p:nvPr>
        </p:nvSpPr>
        <p:spPr/>
        <p:txBody>
          <a:bodyPr/>
          <a:lstStyle/>
          <a:p>
            <a:endParaRPr kumimoji="1" lang="en-US" altLang="ja-JP" dirty="0"/>
          </a:p>
        </p:txBody>
      </p:sp>
      <p:sp>
        <p:nvSpPr>
          <p:cNvPr id="5" name="日付プレースホルダー 4">
            <a:extLst>
              <a:ext uri="{FF2B5EF4-FFF2-40B4-BE49-F238E27FC236}">
                <a16:creationId xmlns:a16="http://schemas.microsoft.com/office/drawing/2014/main" id="{7D8E2792-3B0A-43D2-9BDF-44B88E4BD34C}"/>
              </a:ext>
            </a:extLst>
          </p:cNvPr>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28515991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3013"/>
            <a:ext cx="4476750" cy="3357562"/>
          </a:xfrm>
        </p:spPr>
      </p:sp>
      <p:sp>
        <p:nvSpPr>
          <p:cNvPr id="3" name="ノート プレースホルダー 2"/>
          <p:cNvSpPr>
            <a:spLocks noGrp="1"/>
          </p:cNvSpPr>
          <p:nvPr>
            <p:ph type="body" idx="1"/>
          </p:nvPr>
        </p:nvSpPr>
        <p:spPr/>
        <p:txBody>
          <a:bodyPr/>
          <a:lstStyle/>
          <a:p>
            <a:r>
              <a:rPr kumimoji="1" lang="ja-JP" altLang="en-US" dirty="0"/>
              <a:t>山本ガバナー、福家財団委員長はじめ派遣国ホストクラブである東大阪</a:t>
            </a:r>
            <a:r>
              <a:rPr kumimoji="1" lang="en-US" altLang="ja-JP" dirty="0"/>
              <a:t>RC</a:t>
            </a:r>
            <a:r>
              <a:rPr kumimoji="1" lang="ja-JP" altLang="en-US" dirty="0"/>
              <a:t>会長幹事様、四宮ガバナーエレクト、</a:t>
            </a:r>
            <a:endParaRPr kumimoji="1" lang="en-US" altLang="ja-JP" dirty="0"/>
          </a:p>
          <a:p>
            <a:r>
              <a:rPr kumimoji="1" lang="ja-JP" altLang="en-US" dirty="0"/>
              <a:t>宮里代表幹事、小委員長、財団委員の皆様にご参集頂き終始和やかな雰囲気の中、オリエンテーションの実施</a:t>
            </a:r>
            <a:endParaRPr kumimoji="1" lang="en-US" altLang="ja-JP" dirty="0"/>
          </a:p>
          <a:p>
            <a:r>
              <a:rPr kumimoji="1" lang="ja-JP" altLang="en-US" dirty="0"/>
              <a:t>高城さんの自己紹介プレゼンテーション、そして歓送会を行いました。</a:t>
            </a:r>
            <a:endParaRPr kumimoji="1" lang="en-US" altLang="ja-JP" dirty="0"/>
          </a:p>
        </p:txBody>
      </p:sp>
      <p:sp>
        <p:nvSpPr>
          <p:cNvPr id="5" name="日付プレースホルダー 4">
            <a:extLst>
              <a:ext uri="{FF2B5EF4-FFF2-40B4-BE49-F238E27FC236}">
                <a16:creationId xmlns:a16="http://schemas.microsoft.com/office/drawing/2014/main" id="{7D8E2792-3B0A-43D2-9BDF-44B88E4BD34C}"/>
              </a:ext>
            </a:extLst>
          </p:cNvPr>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31936439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3013"/>
            <a:ext cx="4476750" cy="3357562"/>
          </a:xfrm>
        </p:spPr>
      </p:sp>
      <p:sp>
        <p:nvSpPr>
          <p:cNvPr id="3" name="ノート プレースホルダー 2"/>
          <p:cNvSpPr>
            <a:spLocks noGrp="1"/>
          </p:cNvSpPr>
          <p:nvPr>
            <p:ph type="body" idx="1"/>
          </p:nvPr>
        </p:nvSpPr>
        <p:spPr/>
        <p:txBody>
          <a:bodyPr/>
          <a:lstStyle/>
          <a:p>
            <a:endParaRPr kumimoji="1" lang="en-US" altLang="ja-JP" dirty="0"/>
          </a:p>
        </p:txBody>
      </p:sp>
      <p:sp>
        <p:nvSpPr>
          <p:cNvPr id="5" name="日付プレースホルダー 4">
            <a:extLst>
              <a:ext uri="{FF2B5EF4-FFF2-40B4-BE49-F238E27FC236}">
                <a16:creationId xmlns:a16="http://schemas.microsoft.com/office/drawing/2014/main" id="{7D8E2792-3B0A-43D2-9BDF-44B88E4BD34C}"/>
              </a:ext>
            </a:extLst>
          </p:cNvPr>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34790981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3013"/>
            <a:ext cx="4476750" cy="3357562"/>
          </a:xfrm>
        </p:spPr>
      </p:sp>
      <p:sp>
        <p:nvSpPr>
          <p:cNvPr id="3" name="ノート プレースホルダー 2"/>
          <p:cNvSpPr>
            <a:spLocks noGrp="1"/>
          </p:cNvSpPr>
          <p:nvPr>
            <p:ph type="body" idx="1"/>
          </p:nvPr>
        </p:nvSpPr>
        <p:spPr/>
        <p:txBody>
          <a:bodyPr/>
          <a:lstStyle/>
          <a:p>
            <a:endParaRPr kumimoji="1" lang="en-US" altLang="ja-JP" dirty="0"/>
          </a:p>
        </p:txBody>
      </p:sp>
      <p:sp>
        <p:nvSpPr>
          <p:cNvPr id="5" name="日付プレースホルダー 4">
            <a:extLst>
              <a:ext uri="{FF2B5EF4-FFF2-40B4-BE49-F238E27FC236}">
                <a16:creationId xmlns:a16="http://schemas.microsoft.com/office/drawing/2014/main" id="{7D8E2792-3B0A-43D2-9BDF-44B88E4BD34C}"/>
              </a:ext>
            </a:extLst>
          </p:cNvPr>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3895464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3013"/>
            <a:ext cx="4476750" cy="3357562"/>
          </a:xfrm>
        </p:spPr>
      </p:sp>
      <p:sp>
        <p:nvSpPr>
          <p:cNvPr id="3" name="ノート プレースホルダー 2"/>
          <p:cNvSpPr>
            <a:spLocks noGrp="1"/>
          </p:cNvSpPr>
          <p:nvPr>
            <p:ph type="body" idx="1"/>
          </p:nvPr>
        </p:nvSpPr>
        <p:spPr/>
        <p:txBody>
          <a:bodyPr/>
          <a:lstStyle/>
          <a:p>
            <a:r>
              <a:rPr kumimoji="1" lang="ja-JP" altLang="en-US" dirty="0"/>
              <a:t>まずは自己紹介＆奨学金小委員会のご紹介</a:t>
            </a:r>
            <a:endParaRPr kumimoji="1" lang="en-US" altLang="ja-JP" dirty="0"/>
          </a:p>
          <a:p>
            <a:r>
              <a:rPr kumimoji="1" lang="ja-JP" altLang="en-US" dirty="0"/>
              <a:t>ロータリー財団員会の中の小委員会として、委員会メンバーは財団委員会メンバー全員です</a:t>
            </a:r>
            <a:endParaRPr kumimoji="1" lang="en-US" altLang="ja-JP" dirty="0"/>
          </a:p>
        </p:txBody>
      </p:sp>
      <p:sp>
        <p:nvSpPr>
          <p:cNvPr id="5" name="日付プレースホルダー 4">
            <a:extLst>
              <a:ext uri="{FF2B5EF4-FFF2-40B4-BE49-F238E27FC236}">
                <a16:creationId xmlns:a16="http://schemas.microsoft.com/office/drawing/2014/main" id="{7D8E2792-3B0A-43D2-9BDF-44B88E4BD34C}"/>
              </a:ext>
            </a:extLst>
          </p:cNvPr>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2948095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3013"/>
            <a:ext cx="4476750" cy="3357562"/>
          </a:xfrm>
        </p:spPr>
      </p:sp>
      <p:sp>
        <p:nvSpPr>
          <p:cNvPr id="3" name="ノート プレースホルダー 2"/>
          <p:cNvSpPr>
            <a:spLocks noGrp="1"/>
          </p:cNvSpPr>
          <p:nvPr>
            <p:ph type="body" idx="1"/>
          </p:nvPr>
        </p:nvSpPr>
        <p:spPr/>
        <p:txBody>
          <a:bodyPr/>
          <a:lstStyle/>
          <a:p>
            <a:r>
              <a:rPr kumimoji="1" lang="ja-JP" altLang="en-US" dirty="0"/>
              <a:t>奨学金（フェローシップ）という切り口で存在する</a:t>
            </a:r>
            <a:r>
              <a:rPr kumimoji="1" lang="en-US" altLang="ja-JP" dirty="0"/>
              <a:t>3</a:t>
            </a:r>
            <a:r>
              <a:rPr kumimoji="1" lang="ja-JP" altLang="en-US" dirty="0" err="1"/>
              <a:t>つの</a:t>
            </a:r>
            <a:r>
              <a:rPr kumimoji="1" lang="ja-JP" altLang="en-US" dirty="0"/>
              <a:t>奨学金プログラム</a:t>
            </a:r>
            <a:endParaRPr kumimoji="1" lang="en-US" altLang="ja-JP" dirty="0"/>
          </a:p>
          <a:p>
            <a:r>
              <a:rPr kumimoji="1" lang="ja-JP" altLang="en-US" dirty="0"/>
              <a:t>地区補助金による奨学金は地区補助金申請プロセスと同様です。</a:t>
            </a:r>
            <a:endParaRPr kumimoji="1" lang="en-US" altLang="ja-JP" dirty="0"/>
          </a:p>
          <a:p>
            <a:r>
              <a:rPr kumimoji="1" lang="ja-JP" altLang="en-US" dirty="0"/>
              <a:t>本日はグローバル補助金及び平和フェローシップについて少し詳しくご紹介させて頂きます</a:t>
            </a:r>
            <a:endParaRPr kumimoji="1" lang="en-US" altLang="ja-JP" dirty="0"/>
          </a:p>
        </p:txBody>
      </p:sp>
      <p:sp>
        <p:nvSpPr>
          <p:cNvPr id="5" name="日付プレースホルダー 4">
            <a:extLst>
              <a:ext uri="{FF2B5EF4-FFF2-40B4-BE49-F238E27FC236}">
                <a16:creationId xmlns:a16="http://schemas.microsoft.com/office/drawing/2014/main" id="{7D8E2792-3B0A-43D2-9BDF-44B88E4BD34C}"/>
              </a:ext>
            </a:extLst>
          </p:cNvPr>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1315873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3013"/>
            <a:ext cx="4476750" cy="3357562"/>
          </a:xfrm>
        </p:spPr>
      </p:sp>
      <p:sp>
        <p:nvSpPr>
          <p:cNvPr id="3" name="ノート プレースホルダー 2"/>
          <p:cNvSpPr>
            <a:spLocks noGrp="1"/>
          </p:cNvSpPr>
          <p:nvPr>
            <p:ph type="body" idx="1"/>
          </p:nvPr>
        </p:nvSpPr>
        <p:spPr/>
        <p:txBody>
          <a:bodyPr/>
          <a:lstStyle/>
          <a:p>
            <a:endParaRPr kumimoji="1" lang="en-US" altLang="ja-JP" dirty="0"/>
          </a:p>
        </p:txBody>
      </p:sp>
      <p:sp>
        <p:nvSpPr>
          <p:cNvPr id="5" name="日付プレースホルダー 4">
            <a:extLst>
              <a:ext uri="{FF2B5EF4-FFF2-40B4-BE49-F238E27FC236}">
                <a16:creationId xmlns:a16="http://schemas.microsoft.com/office/drawing/2014/main" id="{7D8E2792-3B0A-43D2-9BDF-44B88E4BD34C}"/>
              </a:ext>
            </a:extLst>
          </p:cNvPr>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153158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3013"/>
            <a:ext cx="4476750" cy="3357562"/>
          </a:xfrm>
        </p:spPr>
      </p:sp>
      <p:sp>
        <p:nvSpPr>
          <p:cNvPr id="3" name="ノート プレースホルダー 2"/>
          <p:cNvSpPr>
            <a:spLocks noGrp="1"/>
          </p:cNvSpPr>
          <p:nvPr>
            <p:ph type="body" idx="1"/>
          </p:nvPr>
        </p:nvSpPr>
        <p:spPr/>
        <p:txBody>
          <a:bodyPr/>
          <a:lstStyle/>
          <a:p>
            <a:r>
              <a:rPr kumimoji="1" lang="ja-JP" altLang="en-US" dirty="0"/>
              <a:t>先ずは平和フェローシップについてご紹介いたします</a:t>
            </a:r>
            <a:endParaRPr kumimoji="1" lang="en-US" altLang="ja-JP" dirty="0"/>
          </a:p>
        </p:txBody>
      </p:sp>
      <p:sp>
        <p:nvSpPr>
          <p:cNvPr id="5" name="日付プレースホルダー 4">
            <a:extLst>
              <a:ext uri="{FF2B5EF4-FFF2-40B4-BE49-F238E27FC236}">
                <a16:creationId xmlns:a16="http://schemas.microsoft.com/office/drawing/2014/main" id="{7D8E2792-3B0A-43D2-9BDF-44B88E4BD34C}"/>
              </a:ext>
            </a:extLst>
          </p:cNvPr>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24458671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3013"/>
            <a:ext cx="4476750" cy="3357562"/>
          </a:xfrm>
        </p:spPr>
      </p:sp>
      <p:sp>
        <p:nvSpPr>
          <p:cNvPr id="3" name="ノート プレースホルダー 2"/>
          <p:cNvSpPr>
            <a:spLocks noGrp="1"/>
          </p:cNvSpPr>
          <p:nvPr>
            <p:ph type="body" idx="1"/>
          </p:nvPr>
        </p:nvSpPr>
        <p:spPr/>
        <p:txBody>
          <a:bodyPr/>
          <a:lstStyle/>
          <a:p>
            <a:r>
              <a:rPr kumimoji="1" lang="ja-JP" altLang="en-US" dirty="0"/>
              <a:t>ポールハリスは２度の世界大戦の中を生き、世界平和の難しさを痛感し、強く平和を求めたロータリアンでありました。</a:t>
            </a:r>
            <a:endParaRPr kumimoji="1" lang="en-US" altLang="ja-JP" dirty="0"/>
          </a:p>
          <a:p>
            <a:r>
              <a:rPr kumimoji="1" lang="ja-JP" altLang="en-US" dirty="0"/>
              <a:t>ポールハリスの没後</a:t>
            </a:r>
            <a:r>
              <a:rPr kumimoji="1" lang="en-US" altLang="ja-JP" dirty="0"/>
              <a:t>50</a:t>
            </a:r>
            <a:r>
              <a:rPr kumimoji="1" lang="ja-JP" altLang="en-US" dirty="0"/>
              <a:t>年を記念し、彼のメモリアルプログラムとして</a:t>
            </a:r>
            <a:r>
              <a:rPr kumimoji="1" lang="en-US" altLang="ja-JP" dirty="0"/>
              <a:t>2002</a:t>
            </a:r>
            <a:r>
              <a:rPr kumimoji="1" lang="ja-JP" altLang="en-US" dirty="0"/>
              <a:t>年創立されました。</a:t>
            </a:r>
            <a:endParaRPr kumimoji="1" lang="en-US" altLang="ja-JP" dirty="0"/>
          </a:p>
        </p:txBody>
      </p:sp>
      <p:sp>
        <p:nvSpPr>
          <p:cNvPr id="5" name="日付プレースホルダー 4">
            <a:extLst>
              <a:ext uri="{FF2B5EF4-FFF2-40B4-BE49-F238E27FC236}">
                <a16:creationId xmlns:a16="http://schemas.microsoft.com/office/drawing/2014/main" id="{7D8E2792-3B0A-43D2-9BDF-44B88E4BD34C}"/>
              </a:ext>
            </a:extLst>
          </p:cNvPr>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3944508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3013"/>
            <a:ext cx="4476750" cy="3357562"/>
          </a:xfrm>
        </p:spPr>
      </p:sp>
      <p:sp>
        <p:nvSpPr>
          <p:cNvPr id="3" name="ノート プレースホルダー 2"/>
          <p:cNvSpPr>
            <a:spLocks noGrp="1"/>
          </p:cNvSpPr>
          <p:nvPr>
            <p:ph type="body" idx="1"/>
          </p:nvPr>
        </p:nvSpPr>
        <p:spPr/>
        <p:txBody>
          <a:bodyPr/>
          <a:lstStyle/>
          <a:p>
            <a:r>
              <a:rPr kumimoji="1" lang="ja-JP" altLang="en-US" dirty="0"/>
              <a:t>平和フェローシップには</a:t>
            </a:r>
            <a:r>
              <a:rPr kumimoji="1" lang="en-US" altLang="ja-JP" dirty="0"/>
              <a:t>2</a:t>
            </a:r>
            <a:r>
              <a:rPr kumimoji="1" lang="ja-JP" altLang="en-US" dirty="0" err="1"/>
              <a:t>つの</a:t>
            </a:r>
            <a:r>
              <a:rPr kumimoji="1" lang="ja-JP" altLang="en-US" dirty="0"/>
              <a:t>プログラムがあります。</a:t>
            </a:r>
            <a:endParaRPr kumimoji="1" lang="en-US" altLang="ja-JP" dirty="0"/>
          </a:p>
          <a:p>
            <a:r>
              <a:rPr kumimoji="1" lang="ja-JP" altLang="en-US" dirty="0"/>
              <a:t>いずれにせよ世界の本当に優秀な候補者の中から厳選される本当に狭き門と言えるプログラムでしょう</a:t>
            </a:r>
            <a:endParaRPr kumimoji="1" lang="en-US" altLang="ja-JP" dirty="0"/>
          </a:p>
        </p:txBody>
      </p:sp>
      <p:sp>
        <p:nvSpPr>
          <p:cNvPr id="5" name="日付プレースホルダー 4">
            <a:extLst>
              <a:ext uri="{FF2B5EF4-FFF2-40B4-BE49-F238E27FC236}">
                <a16:creationId xmlns:a16="http://schemas.microsoft.com/office/drawing/2014/main" id="{7D8E2792-3B0A-43D2-9BDF-44B88E4BD34C}"/>
              </a:ext>
            </a:extLst>
          </p:cNvPr>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14418199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3013"/>
            <a:ext cx="4476750" cy="3357562"/>
          </a:xfrm>
        </p:spPr>
      </p:sp>
      <p:sp>
        <p:nvSpPr>
          <p:cNvPr id="3" name="ノート プレースホルダー 2"/>
          <p:cNvSpPr>
            <a:spLocks noGrp="1"/>
          </p:cNvSpPr>
          <p:nvPr>
            <p:ph type="body" idx="1"/>
          </p:nvPr>
        </p:nvSpPr>
        <p:spPr/>
        <p:txBody>
          <a:bodyPr/>
          <a:lstStyle/>
          <a:p>
            <a:r>
              <a:rPr kumimoji="1" lang="ja-JP" altLang="en-US" dirty="0"/>
              <a:t>前年度受付において現在、女性お一人を地区は推薦し、</a:t>
            </a:r>
            <a:r>
              <a:rPr kumimoji="1" lang="en-US" altLang="ja-JP" dirty="0"/>
              <a:t>11</a:t>
            </a:r>
            <a:r>
              <a:rPr kumimoji="1" lang="ja-JP" altLang="en-US" dirty="0"/>
              <a:t>月の結果通知を待っています</a:t>
            </a:r>
            <a:endParaRPr kumimoji="1" lang="en-US" altLang="ja-JP" dirty="0"/>
          </a:p>
        </p:txBody>
      </p:sp>
      <p:sp>
        <p:nvSpPr>
          <p:cNvPr id="5" name="日付プレースホルダー 4">
            <a:extLst>
              <a:ext uri="{FF2B5EF4-FFF2-40B4-BE49-F238E27FC236}">
                <a16:creationId xmlns:a16="http://schemas.microsoft.com/office/drawing/2014/main" id="{7D8E2792-3B0A-43D2-9BDF-44B88E4BD34C}"/>
              </a:ext>
            </a:extLst>
          </p:cNvPr>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33503557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3013"/>
            <a:ext cx="4476750" cy="3357562"/>
          </a:xfrm>
        </p:spPr>
      </p:sp>
      <p:sp>
        <p:nvSpPr>
          <p:cNvPr id="3" name="ノート プレースホルダー 2"/>
          <p:cNvSpPr>
            <a:spLocks noGrp="1"/>
          </p:cNvSpPr>
          <p:nvPr>
            <p:ph type="body" idx="1"/>
          </p:nvPr>
        </p:nvSpPr>
        <p:spPr/>
        <p:txBody>
          <a:bodyPr/>
          <a:lstStyle/>
          <a:p>
            <a:r>
              <a:rPr kumimoji="1" lang="ja-JP" altLang="en-US" dirty="0"/>
              <a:t>続いてグローバル補助金奨学生のご紹介をします</a:t>
            </a:r>
            <a:endParaRPr kumimoji="1" lang="en-US" altLang="ja-JP" dirty="0"/>
          </a:p>
        </p:txBody>
      </p:sp>
      <p:sp>
        <p:nvSpPr>
          <p:cNvPr id="5" name="日付プレースホルダー 4">
            <a:extLst>
              <a:ext uri="{FF2B5EF4-FFF2-40B4-BE49-F238E27FC236}">
                <a16:creationId xmlns:a16="http://schemas.microsoft.com/office/drawing/2014/main" id="{7D8E2792-3B0A-43D2-9BDF-44B88E4BD34C}"/>
              </a:ext>
            </a:extLst>
          </p:cNvPr>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1012216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4435261-8B53-4220-BE97-6F863200BFEC}" type="datetime1">
              <a:rPr kumimoji="1" lang="ja-JP" altLang="en-US" smtClean="0"/>
              <a:t>2018/8/28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A9F92A9-8F10-4F55-8D02-3724091796F1}" type="slidenum">
              <a:rPr kumimoji="1" lang="ja-JP" altLang="en-US" smtClean="0"/>
              <a:t>‹#›</a:t>
            </a:fld>
            <a:endParaRPr kumimoji="1" lang="ja-JP" altLang="en-US"/>
          </a:p>
        </p:txBody>
      </p:sp>
    </p:spTree>
    <p:extLst>
      <p:ext uri="{BB962C8B-B14F-4D97-AF65-F5344CB8AC3E}">
        <p14:creationId xmlns:p14="http://schemas.microsoft.com/office/powerpoint/2010/main" val="2540224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DA99DB1-190A-488E-8F3B-78D10DC58A89}" type="datetime1">
              <a:rPr kumimoji="1" lang="ja-JP" altLang="en-US" smtClean="0"/>
              <a:t>2018/8/28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A9F92A9-8F10-4F55-8D02-3724091796F1}" type="slidenum">
              <a:rPr kumimoji="1" lang="ja-JP" altLang="en-US" smtClean="0"/>
              <a:t>‹#›</a:t>
            </a:fld>
            <a:endParaRPr kumimoji="1" lang="ja-JP" altLang="en-US"/>
          </a:p>
        </p:txBody>
      </p:sp>
    </p:spTree>
    <p:extLst>
      <p:ext uri="{BB962C8B-B14F-4D97-AF65-F5344CB8AC3E}">
        <p14:creationId xmlns:p14="http://schemas.microsoft.com/office/powerpoint/2010/main" val="3856292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EE5DDF6-CB99-4B44-8E4D-AF4992B8D20E}" type="datetime1">
              <a:rPr kumimoji="1" lang="ja-JP" altLang="en-US" smtClean="0"/>
              <a:t>2018/8/28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A9F92A9-8F10-4F55-8D02-3724091796F1}" type="slidenum">
              <a:rPr kumimoji="1" lang="ja-JP" altLang="en-US" smtClean="0"/>
              <a:t>‹#›</a:t>
            </a:fld>
            <a:endParaRPr kumimoji="1" lang="ja-JP" altLang="en-US"/>
          </a:p>
        </p:txBody>
      </p:sp>
    </p:spTree>
    <p:extLst>
      <p:ext uri="{BB962C8B-B14F-4D97-AF65-F5344CB8AC3E}">
        <p14:creationId xmlns:p14="http://schemas.microsoft.com/office/powerpoint/2010/main" val="157302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E8470E3-EF7B-4A19-92BE-16605CF9F334}" type="datetime1">
              <a:rPr kumimoji="1" lang="ja-JP" altLang="en-US" smtClean="0"/>
              <a:t>2018/8/28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A9F92A9-8F10-4F55-8D02-3724091796F1}" type="slidenum">
              <a:rPr kumimoji="1" lang="ja-JP" altLang="en-US" smtClean="0"/>
              <a:t>‹#›</a:t>
            </a:fld>
            <a:endParaRPr kumimoji="1" lang="ja-JP" altLang="en-US"/>
          </a:p>
        </p:txBody>
      </p:sp>
    </p:spTree>
    <p:extLst>
      <p:ext uri="{BB962C8B-B14F-4D97-AF65-F5344CB8AC3E}">
        <p14:creationId xmlns:p14="http://schemas.microsoft.com/office/powerpoint/2010/main" val="3229046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F7BD6FF-E6F5-4323-BED9-9D3F345C366A}" type="datetime1">
              <a:rPr kumimoji="1" lang="ja-JP" altLang="en-US" smtClean="0"/>
              <a:t>2018/8/28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A9F92A9-8F10-4F55-8D02-3724091796F1}" type="slidenum">
              <a:rPr kumimoji="1" lang="ja-JP" altLang="en-US" smtClean="0"/>
              <a:t>‹#›</a:t>
            </a:fld>
            <a:endParaRPr kumimoji="1" lang="ja-JP" altLang="en-US"/>
          </a:p>
        </p:txBody>
      </p:sp>
    </p:spTree>
    <p:extLst>
      <p:ext uri="{BB962C8B-B14F-4D97-AF65-F5344CB8AC3E}">
        <p14:creationId xmlns:p14="http://schemas.microsoft.com/office/powerpoint/2010/main" val="2526511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2F74134-AB71-45D2-B01D-B86063970C92}" type="datetime1">
              <a:rPr kumimoji="1" lang="ja-JP" altLang="en-US" smtClean="0"/>
              <a:t>2018/8/28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A9F92A9-8F10-4F55-8D02-3724091796F1}" type="slidenum">
              <a:rPr kumimoji="1" lang="ja-JP" altLang="en-US" smtClean="0"/>
              <a:t>‹#›</a:t>
            </a:fld>
            <a:endParaRPr kumimoji="1" lang="ja-JP" altLang="en-US"/>
          </a:p>
        </p:txBody>
      </p:sp>
    </p:spTree>
    <p:extLst>
      <p:ext uri="{BB962C8B-B14F-4D97-AF65-F5344CB8AC3E}">
        <p14:creationId xmlns:p14="http://schemas.microsoft.com/office/powerpoint/2010/main" val="109968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9F29970-AF37-402F-A471-06B90F09F1EE}" type="datetime1">
              <a:rPr kumimoji="1" lang="ja-JP" altLang="en-US" smtClean="0"/>
              <a:t>2018/8/28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A9F92A9-8F10-4F55-8D02-3724091796F1}" type="slidenum">
              <a:rPr kumimoji="1" lang="ja-JP" altLang="en-US" smtClean="0"/>
              <a:t>‹#›</a:t>
            </a:fld>
            <a:endParaRPr kumimoji="1" lang="ja-JP" altLang="en-US"/>
          </a:p>
        </p:txBody>
      </p:sp>
    </p:spTree>
    <p:extLst>
      <p:ext uri="{BB962C8B-B14F-4D97-AF65-F5344CB8AC3E}">
        <p14:creationId xmlns:p14="http://schemas.microsoft.com/office/powerpoint/2010/main" val="3099426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66B9738-28EC-46D7-946D-81CB55CC288D}" type="datetime1">
              <a:rPr kumimoji="1" lang="ja-JP" altLang="en-US" smtClean="0"/>
              <a:t>2018/8/28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A9F92A9-8F10-4F55-8D02-3724091796F1}" type="slidenum">
              <a:rPr kumimoji="1" lang="ja-JP" altLang="en-US" smtClean="0"/>
              <a:t>‹#›</a:t>
            </a:fld>
            <a:endParaRPr kumimoji="1" lang="ja-JP" altLang="en-US"/>
          </a:p>
        </p:txBody>
      </p:sp>
    </p:spTree>
    <p:extLst>
      <p:ext uri="{BB962C8B-B14F-4D97-AF65-F5344CB8AC3E}">
        <p14:creationId xmlns:p14="http://schemas.microsoft.com/office/powerpoint/2010/main" val="4247077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B93701-B86B-41F5-A143-E2AC43CF5586}" type="datetime1">
              <a:rPr kumimoji="1" lang="ja-JP" altLang="en-US" smtClean="0"/>
              <a:t>2018/8/28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A9F92A9-8F10-4F55-8D02-3724091796F1}" type="slidenum">
              <a:rPr kumimoji="1" lang="ja-JP" altLang="en-US" smtClean="0"/>
              <a:t>‹#›</a:t>
            </a:fld>
            <a:endParaRPr kumimoji="1" lang="ja-JP" altLang="en-US"/>
          </a:p>
        </p:txBody>
      </p:sp>
    </p:spTree>
    <p:extLst>
      <p:ext uri="{BB962C8B-B14F-4D97-AF65-F5344CB8AC3E}">
        <p14:creationId xmlns:p14="http://schemas.microsoft.com/office/powerpoint/2010/main" val="1346379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FBB609B-ED12-4521-9546-B5A733667911}" type="datetime1">
              <a:rPr kumimoji="1" lang="ja-JP" altLang="en-US" smtClean="0"/>
              <a:t>2018/8/28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A9F92A9-8F10-4F55-8D02-3724091796F1}" type="slidenum">
              <a:rPr kumimoji="1" lang="ja-JP" altLang="en-US" smtClean="0"/>
              <a:t>‹#›</a:t>
            </a:fld>
            <a:endParaRPr kumimoji="1" lang="ja-JP" altLang="en-US"/>
          </a:p>
        </p:txBody>
      </p:sp>
    </p:spTree>
    <p:extLst>
      <p:ext uri="{BB962C8B-B14F-4D97-AF65-F5344CB8AC3E}">
        <p14:creationId xmlns:p14="http://schemas.microsoft.com/office/powerpoint/2010/main" val="266531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0A99C86-F9DC-43D6-A89A-8CC7FF255577}" type="datetime1">
              <a:rPr kumimoji="1" lang="ja-JP" altLang="en-US" smtClean="0"/>
              <a:t>2018/8/28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A9F92A9-8F10-4F55-8D02-3724091796F1}" type="slidenum">
              <a:rPr kumimoji="1" lang="ja-JP" altLang="en-US" smtClean="0"/>
              <a:t>‹#›</a:t>
            </a:fld>
            <a:endParaRPr kumimoji="1" lang="ja-JP" altLang="en-US"/>
          </a:p>
        </p:txBody>
      </p:sp>
    </p:spTree>
    <p:extLst>
      <p:ext uri="{BB962C8B-B14F-4D97-AF65-F5344CB8AC3E}">
        <p14:creationId xmlns:p14="http://schemas.microsoft.com/office/powerpoint/2010/main" val="2302767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1E5447-F03C-46FB-AFA6-B9A1D4DA904C}" type="datetime1">
              <a:rPr kumimoji="1" lang="ja-JP" altLang="en-US" smtClean="0"/>
              <a:t>2018/8/28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9F92A9-8F10-4F55-8D02-3724091796F1}" type="slidenum">
              <a:rPr kumimoji="1" lang="ja-JP" altLang="en-US" smtClean="0"/>
              <a:t>‹#›</a:t>
            </a:fld>
            <a:endParaRPr kumimoji="1" lang="ja-JP" altLang="en-US"/>
          </a:p>
        </p:txBody>
      </p:sp>
    </p:spTree>
    <p:extLst>
      <p:ext uri="{BB962C8B-B14F-4D97-AF65-F5344CB8AC3E}">
        <p14:creationId xmlns:p14="http://schemas.microsoft.com/office/powerpoint/2010/main" val="15910722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8.jp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5.jp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DEB0BFF8-A334-4278-AA1C-5A442BAA0816}"/>
              </a:ext>
            </a:extLst>
          </p:cNvPr>
          <p:cNvSpPr txBox="1"/>
          <p:nvPr/>
        </p:nvSpPr>
        <p:spPr>
          <a:xfrm>
            <a:off x="0" y="2312204"/>
            <a:ext cx="9143997" cy="1508105"/>
          </a:xfrm>
          <a:prstGeom prst="rect">
            <a:avLst/>
          </a:prstGeom>
          <a:noFill/>
        </p:spPr>
        <p:txBody>
          <a:bodyPr wrap="square" rtlCol="0">
            <a:spAutoFit/>
          </a:bodyPr>
          <a:lstStyle/>
          <a:p>
            <a:pPr algn="ctr"/>
            <a:r>
              <a:rPr lang="en-US" altLang="ja-JP" sz="3200" b="1" dirty="0">
                <a:latin typeface="+mn-ea"/>
              </a:rPr>
              <a:t>2018-19</a:t>
            </a:r>
            <a:r>
              <a:rPr lang="ja-JP" altLang="en-US" sz="3200" b="1" dirty="0">
                <a:latin typeface="+mn-ea"/>
              </a:rPr>
              <a:t>年度地区ロータリー財団セミナー</a:t>
            </a:r>
            <a:endParaRPr lang="en-US" altLang="ja-JP" sz="3200" b="1" dirty="0">
              <a:latin typeface="+mn-ea"/>
            </a:endParaRPr>
          </a:p>
          <a:p>
            <a:pPr algn="ctr"/>
            <a:r>
              <a:rPr lang="ja-JP" altLang="en-US" sz="6000" b="1" dirty="0">
                <a:latin typeface="+mn-ea"/>
              </a:rPr>
              <a:t>財団奨学金プログラム</a:t>
            </a:r>
          </a:p>
        </p:txBody>
      </p:sp>
      <p:sp>
        <p:nvSpPr>
          <p:cNvPr id="14" name="テキスト ボックス 13">
            <a:extLst>
              <a:ext uri="{FF2B5EF4-FFF2-40B4-BE49-F238E27FC236}">
                <a16:creationId xmlns:a16="http://schemas.microsoft.com/office/drawing/2014/main" id="{FF8EF8E0-B223-46C3-996E-918FEA6E41FE}"/>
              </a:ext>
            </a:extLst>
          </p:cNvPr>
          <p:cNvSpPr txBox="1"/>
          <p:nvPr/>
        </p:nvSpPr>
        <p:spPr>
          <a:xfrm>
            <a:off x="0" y="4888700"/>
            <a:ext cx="9144000" cy="1569660"/>
          </a:xfrm>
          <a:prstGeom prst="rect">
            <a:avLst/>
          </a:prstGeom>
          <a:noFill/>
        </p:spPr>
        <p:txBody>
          <a:bodyPr wrap="square" rtlCol="0">
            <a:spAutoFit/>
          </a:bodyPr>
          <a:lstStyle/>
          <a:p>
            <a:pPr algn="ctr"/>
            <a:r>
              <a:rPr lang="en-US" altLang="ja-JP" sz="2400" b="1" dirty="0">
                <a:latin typeface="+mn-ea"/>
              </a:rPr>
              <a:t>2018-19</a:t>
            </a:r>
            <a:r>
              <a:rPr lang="ja-JP" altLang="en-US" sz="2400" b="1" dirty="0">
                <a:latin typeface="+mn-ea"/>
              </a:rPr>
              <a:t>年度　ロータリー財団委員会</a:t>
            </a:r>
            <a:endParaRPr lang="en-US" altLang="ja-JP" sz="2400" b="1" dirty="0">
              <a:latin typeface="+mn-ea"/>
            </a:endParaRPr>
          </a:p>
          <a:p>
            <a:pPr algn="ctr"/>
            <a:r>
              <a:rPr lang="ja-JP" altLang="en-US" sz="2400" b="1" dirty="0">
                <a:latin typeface="+mn-ea"/>
              </a:rPr>
              <a:t>奨学金小委員会　委員長　柳山　稔</a:t>
            </a:r>
            <a:endParaRPr lang="en-US" altLang="ja-JP" sz="2400" b="1" dirty="0">
              <a:latin typeface="+mn-ea"/>
            </a:endParaRPr>
          </a:p>
          <a:p>
            <a:pPr algn="ctr"/>
            <a:endParaRPr lang="en-US" altLang="ja-JP" sz="2400" b="1" dirty="0">
              <a:latin typeface="+mn-ea"/>
            </a:endParaRPr>
          </a:p>
          <a:p>
            <a:pPr algn="ctr"/>
            <a:r>
              <a:rPr lang="en-US" altLang="ja-JP" sz="2400" b="1" dirty="0">
                <a:latin typeface="+mn-ea"/>
              </a:rPr>
              <a:t>2018</a:t>
            </a:r>
            <a:r>
              <a:rPr lang="ja-JP" altLang="en-US" sz="2400" b="1" dirty="0">
                <a:latin typeface="+mn-ea"/>
              </a:rPr>
              <a:t>年</a:t>
            </a:r>
            <a:r>
              <a:rPr lang="en-US" altLang="ja-JP" sz="2400" b="1" dirty="0">
                <a:latin typeface="+mn-ea"/>
              </a:rPr>
              <a:t>9</a:t>
            </a:r>
            <a:r>
              <a:rPr lang="ja-JP" altLang="en-US" sz="2400" b="1" dirty="0">
                <a:latin typeface="+mn-ea"/>
              </a:rPr>
              <a:t>月</a:t>
            </a:r>
            <a:r>
              <a:rPr lang="en-US" altLang="ja-JP" sz="2400" b="1" dirty="0">
                <a:latin typeface="+mn-ea"/>
              </a:rPr>
              <a:t>1</a:t>
            </a:r>
            <a:r>
              <a:rPr lang="ja-JP" altLang="en-US" sz="2400" b="1" dirty="0">
                <a:latin typeface="+mn-ea"/>
              </a:rPr>
              <a:t>日</a:t>
            </a:r>
          </a:p>
        </p:txBody>
      </p:sp>
      <p:pic>
        <p:nvPicPr>
          <p:cNvPr id="5" name="図 2">
            <a:extLst>
              <a:ext uri="{FF2B5EF4-FFF2-40B4-BE49-F238E27FC236}">
                <a16:creationId xmlns:a16="http://schemas.microsoft.com/office/drawing/2014/main" id="{96A6679D-93DA-4E3E-B8AC-AEAF916A97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4035" y="246276"/>
            <a:ext cx="5075926" cy="723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798298"/>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DEB0BFF8-A334-4278-AA1C-5A442BAA0816}"/>
              </a:ext>
            </a:extLst>
          </p:cNvPr>
          <p:cNvSpPr txBox="1"/>
          <p:nvPr/>
        </p:nvSpPr>
        <p:spPr>
          <a:xfrm>
            <a:off x="0" y="1365206"/>
            <a:ext cx="9143997" cy="707886"/>
          </a:xfrm>
          <a:prstGeom prst="rect">
            <a:avLst/>
          </a:prstGeom>
          <a:noFill/>
        </p:spPr>
        <p:txBody>
          <a:bodyPr wrap="square" rtlCol="0">
            <a:spAutoFit/>
          </a:bodyPr>
          <a:lstStyle/>
          <a:p>
            <a:pPr algn="ctr"/>
            <a:r>
              <a:rPr lang="ja-JP" altLang="en-US" sz="4000" b="1" dirty="0">
                <a:latin typeface="+mn-ea"/>
              </a:rPr>
              <a:t>グローバル補助金奨学生とは？</a:t>
            </a:r>
            <a:endParaRPr lang="en-US" altLang="ja-JP" sz="4000" b="1" dirty="0">
              <a:latin typeface="+mn-ea"/>
            </a:endParaRPr>
          </a:p>
        </p:txBody>
      </p:sp>
      <p:pic>
        <p:nvPicPr>
          <p:cNvPr id="10" name="図 2">
            <a:extLst>
              <a:ext uri="{FF2B5EF4-FFF2-40B4-BE49-F238E27FC236}">
                <a16:creationId xmlns:a16="http://schemas.microsoft.com/office/drawing/2014/main" id="{BE8B14EF-B8FC-40D5-A6F9-25CCA5BAB8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4035" y="246276"/>
            <a:ext cx="5075926" cy="723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正方形/長方形 12">
            <a:extLst>
              <a:ext uri="{FF2B5EF4-FFF2-40B4-BE49-F238E27FC236}">
                <a16:creationId xmlns:a16="http://schemas.microsoft.com/office/drawing/2014/main" id="{E9C36E2E-5447-4BB4-B598-F2B94F8F719D}"/>
              </a:ext>
            </a:extLst>
          </p:cNvPr>
          <p:cNvSpPr/>
          <p:nvPr/>
        </p:nvSpPr>
        <p:spPr>
          <a:xfrm>
            <a:off x="4" y="2398280"/>
            <a:ext cx="9143996" cy="4247317"/>
          </a:xfrm>
          <a:prstGeom prst="rect">
            <a:avLst/>
          </a:prstGeom>
        </p:spPr>
        <p:txBody>
          <a:bodyPr wrap="square">
            <a:spAutoFit/>
          </a:bodyPr>
          <a:lstStyle/>
          <a:p>
            <a:pPr algn="ctr"/>
            <a:r>
              <a:rPr lang="ja-JP" altLang="en-US" sz="3000" b="1" dirty="0">
                <a:latin typeface="+mn-ea"/>
              </a:rPr>
              <a:t>当地区では、</a:t>
            </a:r>
            <a:r>
              <a:rPr lang="en-US" altLang="ja-JP" sz="3000" b="1" dirty="0">
                <a:latin typeface="+mn-ea"/>
              </a:rPr>
              <a:t>1</a:t>
            </a:r>
            <a:r>
              <a:rPr lang="ja-JP" altLang="en-US" sz="3000" b="1" dirty="0">
                <a:latin typeface="+mn-ea"/>
              </a:rPr>
              <a:t>～</a:t>
            </a:r>
            <a:r>
              <a:rPr lang="en-US" altLang="ja-JP" sz="3000" b="1" dirty="0">
                <a:latin typeface="+mn-ea"/>
              </a:rPr>
              <a:t>2</a:t>
            </a:r>
            <a:r>
              <a:rPr lang="ja-JP" altLang="en-US" sz="3000" b="1" dirty="0">
                <a:latin typeface="+mn-ea"/>
              </a:rPr>
              <a:t>学年間に渡り</a:t>
            </a:r>
            <a:endParaRPr lang="en-US" altLang="ja-JP" sz="3000" b="1" dirty="0">
              <a:latin typeface="+mn-ea"/>
            </a:endParaRPr>
          </a:p>
          <a:p>
            <a:pPr algn="ctr"/>
            <a:r>
              <a:rPr lang="ja-JP" altLang="en-US" sz="3000" b="1" dirty="0">
                <a:latin typeface="+mn-ea"/>
              </a:rPr>
              <a:t>希望する方へグローバル補助金を提供いたします</a:t>
            </a:r>
            <a:endParaRPr lang="en-US" altLang="ja-JP" sz="3000" b="1" dirty="0">
              <a:latin typeface="+mn-ea"/>
            </a:endParaRPr>
          </a:p>
          <a:p>
            <a:pPr algn="ctr"/>
            <a:r>
              <a:rPr lang="ja-JP" altLang="en-US" sz="3000" b="1" dirty="0">
                <a:latin typeface="+mn-ea"/>
              </a:rPr>
              <a:t>申請者はロータリー財団委員会の奨学金小委員会に</a:t>
            </a:r>
            <a:endParaRPr lang="en-US" altLang="ja-JP" sz="3000" b="1" dirty="0">
              <a:latin typeface="+mn-ea"/>
            </a:endParaRPr>
          </a:p>
          <a:p>
            <a:pPr algn="ctr"/>
            <a:r>
              <a:rPr lang="ja-JP" altLang="en-US" sz="3000" b="1" dirty="0">
                <a:latin typeface="+mn-ea"/>
              </a:rPr>
              <a:t>申請必要書類を提出し、面接試験を行います</a:t>
            </a:r>
            <a:endParaRPr lang="en-US" altLang="ja-JP" sz="3000" b="1" dirty="0">
              <a:latin typeface="+mn-ea"/>
            </a:endParaRPr>
          </a:p>
          <a:p>
            <a:pPr algn="ctr"/>
            <a:r>
              <a:rPr lang="ja-JP" altLang="en-US" sz="3000" b="1" dirty="0">
                <a:latin typeface="+mn-ea"/>
              </a:rPr>
              <a:t>選考の結果選ばれた申請者は</a:t>
            </a:r>
            <a:endParaRPr lang="en-US" altLang="ja-JP" sz="3000" b="1" dirty="0">
              <a:latin typeface="+mn-ea"/>
            </a:endParaRPr>
          </a:p>
          <a:p>
            <a:pPr algn="ctr"/>
            <a:r>
              <a:rPr lang="ja-JP" altLang="en-US" sz="3000" b="1" dirty="0">
                <a:latin typeface="+mn-ea"/>
              </a:rPr>
              <a:t>当地区のグローバル奨学生候補者となり</a:t>
            </a:r>
            <a:endParaRPr lang="en-US" altLang="ja-JP" sz="3000" b="1" dirty="0">
              <a:latin typeface="+mn-ea"/>
            </a:endParaRPr>
          </a:p>
          <a:p>
            <a:pPr algn="ctr"/>
            <a:r>
              <a:rPr lang="ja-JP" altLang="en-US" sz="3000" b="1" dirty="0">
                <a:latin typeface="+mn-ea"/>
              </a:rPr>
              <a:t>財団へのグローバル補助金奨学生の申請手続きと</a:t>
            </a:r>
            <a:endParaRPr lang="en-US" altLang="ja-JP" sz="3000" b="1" dirty="0">
              <a:latin typeface="+mn-ea"/>
            </a:endParaRPr>
          </a:p>
          <a:p>
            <a:pPr algn="ctr"/>
            <a:r>
              <a:rPr lang="ja-JP" altLang="en-US" sz="3000" b="1" dirty="0">
                <a:latin typeface="+mn-ea"/>
              </a:rPr>
              <a:t>財団からの補助金の承認を経て</a:t>
            </a:r>
            <a:endParaRPr lang="en-US" altLang="ja-JP" sz="3000" b="1" dirty="0">
              <a:latin typeface="+mn-ea"/>
            </a:endParaRPr>
          </a:p>
          <a:p>
            <a:pPr algn="ctr"/>
            <a:r>
              <a:rPr lang="ja-JP" altLang="en-US" sz="3000" b="1" dirty="0">
                <a:latin typeface="+mn-ea"/>
              </a:rPr>
              <a:t>正式にグローバル奨学生となります</a:t>
            </a:r>
          </a:p>
        </p:txBody>
      </p:sp>
    </p:spTree>
    <p:extLst>
      <p:ext uri="{BB962C8B-B14F-4D97-AF65-F5344CB8AC3E}">
        <p14:creationId xmlns:p14="http://schemas.microsoft.com/office/powerpoint/2010/main" val="1686489380"/>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DEB0BFF8-A334-4278-AA1C-5A442BAA0816}"/>
              </a:ext>
            </a:extLst>
          </p:cNvPr>
          <p:cNvSpPr txBox="1"/>
          <p:nvPr/>
        </p:nvSpPr>
        <p:spPr>
          <a:xfrm>
            <a:off x="0" y="1365206"/>
            <a:ext cx="9143997" cy="707886"/>
          </a:xfrm>
          <a:prstGeom prst="rect">
            <a:avLst/>
          </a:prstGeom>
          <a:noFill/>
        </p:spPr>
        <p:txBody>
          <a:bodyPr wrap="square" rtlCol="0">
            <a:spAutoFit/>
          </a:bodyPr>
          <a:lstStyle/>
          <a:p>
            <a:pPr algn="ctr"/>
            <a:r>
              <a:rPr lang="ja-JP" altLang="en-US" sz="4000" b="1" dirty="0">
                <a:latin typeface="+mn-ea"/>
              </a:rPr>
              <a:t>グローバル補助金奨学生募集要綱</a:t>
            </a:r>
            <a:endParaRPr lang="en-US" altLang="ja-JP" sz="4000" b="1" dirty="0">
              <a:latin typeface="+mn-ea"/>
            </a:endParaRPr>
          </a:p>
        </p:txBody>
      </p:sp>
      <p:pic>
        <p:nvPicPr>
          <p:cNvPr id="10" name="図 2">
            <a:extLst>
              <a:ext uri="{FF2B5EF4-FFF2-40B4-BE49-F238E27FC236}">
                <a16:creationId xmlns:a16="http://schemas.microsoft.com/office/drawing/2014/main" id="{BE8B14EF-B8FC-40D5-A6F9-25CCA5BAB8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4035" y="246276"/>
            <a:ext cx="5075926" cy="723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テキスト ボックス 4">
            <a:extLst>
              <a:ext uri="{FF2B5EF4-FFF2-40B4-BE49-F238E27FC236}">
                <a16:creationId xmlns:a16="http://schemas.microsoft.com/office/drawing/2014/main" id="{2CDAC016-F8CA-48E7-9229-54387C16DED7}"/>
              </a:ext>
            </a:extLst>
          </p:cNvPr>
          <p:cNvSpPr txBox="1"/>
          <p:nvPr/>
        </p:nvSpPr>
        <p:spPr>
          <a:xfrm>
            <a:off x="0" y="2108458"/>
            <a:ext cx="9144000" cy="48320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mn-ea"/>
                <a:cs typeface="+mn-cs"/>
              </a:rPr>
              <a:t>①　国際ロータリーの６重点分野のいずれかに該当する</a:t>
            </a:r>
            <a:endParaRPr kumimoji="1" lang="en-US" altLang="ja-JP" sz="2800" b="1"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1" dirty="0">
                <a:solidFill>
                  <a:prstClr val="black"/>
                </a:solidFill>
                <a:latin typeface="+mn-ea"/>
              </a:rPr>
              <a:t>　　</a:t>
            </a:r>
            <a:r>
              <a:rPr kumimoji="1" lang="ja-JP" altLang="en-US" sz="2800" b="1" i="0" u="none" strike="noStrike" kern="1200" cap="none" spc="0" normalizeH="0" baseline="0" noProof="0" dirty="0">
                <a:ln>
                  <a:noFill/>
                </a:ln>
                <a:solidFill>
                  <a:prstClr val="black"/>
                </a:solidFill>
                <a:effectLst/>
                <a:uLnTx/>
                <a:uFillTx/>
                <a:latin typeface="+mn-ea"/>
                <a:cs typeface="+mn-cs"/>
              </a:rPr>
              <a:t>分野でキャリアを築く事を目標とし、大学院レベル</a:t>
            </a:r>
            <a:endParaRPr kumimoji="1" lang="en-US" altLang="ja-JP" sz="2800" b="1"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1" dirty="0">
                <a:solidFill>
                  <a:prstClr val="black"/>
                </a:solidFill>
                <a:latin typeface="+mn-ea"/>
              </a:rPr>
              <a:t>　　</a:t>
            </a:r>
            <a:r>
              <a:rPr kumimoji="1" lang="ja-JP" altLang="en-US" sz="2800" b="1" i="0" u="none" strike="noStrike" kern="1200" cap="none" spc="0" normalizeH="0" baseline="0" noProof="0" dirty="0">
                <a:ln>
                  <a:noFill/>
                </a:ln>
                <a:solidFill>
                  <a:prstClr val="black"/>
                </a:solidFill>
                <a:effectLst/>
                <a:uLnTx/>
                <a:uFillTx/>
                <a:latin typeface="+mn-ea"/>
                <a:cs typeface="+mn-cs"/>
              </a:rPr>
              <a:t>の教育目標もこれに関連すること</a:t>
            </a:r>
            <a:endParaRPr kumimoji="1" lang="en-US" altLang="ja-JP" sz="2800" b="1" i="0" u="none" strike="noStrike" kern="1200" cap="none" spc="0" normalizeH="0" baseline="0" noProof="0" dirty="0">
              <a:ln>
                <a:noFill/>
              </a:ln>
              <a:solidFill>
                <a:prstClr val="black"/>
              </a:solidFill>
              <a:effectLst/>
              <a:uLnTx/>
              <a:uFillTx/>
              <a:latin typeface="+mn-ea"/>
              <a:cs typeface="+mn-cs"/>
            </a:endParaRPr>
          </a:p>
          <a:p>
            <a:pPr lvl="0" defTabSz="914400">
              <a:defRPr/>
            </a:pPr>
            <a:r>
              <a:rPr kumimoji="1" lang="ja-JP" altLang="en-US" sz="2800" b="1" i="0" u="none" strike="noStrike" kern="1200" cap="none" spc="0" normalizeH="0" baseline="0" noProof="0" dirty="0">
                <a:ln>
                  <a:noFill/>
                </a:ln>
                <a:solidFill>
                  <a:prstClr val="black"/>
                </a:solidFill>
                <a:effectLst/>
                <a:uLnTx/>
                <a:uFillTx/>
                <a:latin typeface="+mn-ea"/>
                <a:cs typeface="+mn-cs"/>
              </a:rPr>
              <a:t>②　学歴、職歴、活動歴が</a:t>
            </a:r>
            <a:r>
              <a:rPr kumimoji="1" lang="en-US" altLang="ja-JP" sz="2800" b="1" i="0" u="none" strike="noStrike" kern="1200" cap="none" spc="0" normalizeH="0" baseline="0" noProof="0" dirty="0">
                <a:ln>
                  <a:noFill/>
                </a:ln>
                <a:solidFill>
                  <a:prstClr val="black"/>
                </a:solidFill>
                <a:effectLst/>
                <a:uLnTx/>
                <a:uFillTx/>
                <a:latin typeface="+mn-ea"/>
                <a:cs typeface="+mn-cs"/>
              </a:rPr>
              <a:t>6</a:t>
            </a:r>
            <a:r>
              <a:rPr kumimoji="1" lang="ja-JP" altLang="en-US" sz="2800" b="1" i="0" u="none" strike="noStrike" kern="1200" cap="none" spc="0" normalizeH="0" baseline="0" noProof="0" dirty="0">
                <a:ln>
                  <a:noFill/>
                </a:ln>
                <a:solidFill>
                  <a:prstClr val="black"/>
                </a:solidFill>
                <a:effectLst/>
                <a:uLnTx/>
                <a:uFillTx/>
                <a:latin typeface="+mn-ea"/>
                <a:cs typeface="+mn-cs"/>
              </a:rPr>
              <a:t>重点分野に関わっている</a:t>
            </a:r>
            <a:br>
              <a:rPr kumimoji="1" lang="ja-JP" altLang="en-US" sz="2800" b="1" i="0" u="none" strike="noStrike" kern="1200" cap="none" spc="0" normalizeH="0" baseline="0" noProof="0" dirty="0">
                <a:ln>
                  <a:noFill/>
                </a:ln>
                <a:solidFill>
                  <a:prstClr val="black"/>
                </a:solidFill>
                <a:effectLst/>
                <a:uLnTx/>
                <a:uFillTx/>
                <a:latin typeface="+mn-ea"/>
                <a:cs typeface="+mn-cs"/>
              </a:rPr>
            </a:br>
            <a:r>
              <a:rPr kumimoji="1" lang="ja-JP" altLang="en-US" sz="2800" b="1" i="0" u="none" strike="noStrike" kern="1200" cap="none" spc="0" normalizeH="0" baseline="0" noProof="0" dirty="0">
                <a:ln>
                  <a:noFill/>
                </a:ln>
                <a:solidFill>
                  <a:prstClr val="black"/>
                </a:solidFill>
                <a:effectLst/>
                <a:uLnTx/>
                <a:uFillTx/>
                <a:latin typeface="+mn-ea"/>
                <a:cs typeface="+mn-cs"/>
              </a:rPr>
              <a:t>③　留学先がロータリーのある国である</a:t>
            </a:r>
            <a:r>
              <a:rPr kumimoji="1" lang="ja-JP" altLang="en-US" sz="2800" b="1" dirty="0">
                <a:solidFill>
                  <a:prstClr val="black"/>
                </a:solidFill>
                <a:latin typeface="+mn-ea"/>
              </a:rPr>
              <a:t>こと</a:t>
            </a:r>
            <a:endParaRPr kumimoji="1" lang="en-US" altLang="ja-JP" sz="2800" b="1" dirty="0">
              <a:solidFill>
                <a:prstClr val="black"/>
              </a:solidFill>
              <a:latin typeface="+mn-ea"/>
            </a:endParaRPr>
          </a:p>
          <a:p>
            <a:pPr lvl="0" defTabSz="914400">
              <a:defRPr/>
            </a:pPr>
            <a:r>
              <a:rPr kumimoji="1" lang="ja-JP" altLang="en-US" sz="2800" b="1" dirty="0">
                <a:solidFill>
                  <a:prstClr val="black"/>
                </a:solidFill>
                <a:latin typeface="+mn-ea"/>
              </a:rPr>
              <a:t>④　グローバル補助金の申請時に入学許可状、招請状、</a:t>
            </a:r>
            <a:endParaRPr kumimoji="1" lang="en-US" altLang="ja-JP" sz="2800" b="1" dirty="0">
              <a:solidFill>
                <a:prstClr val="black"/>
              </a:solidFill>
              <a:latin typeface="+mn-ea"/>
            </a:endParaRPr>
          </a:p>
          <a:p>
            <a:pPr lvl="0" defTabSz="914400">
              <a:defRPr/>
            </a:pPr>
            <a:r>
              <a:rPr kumimoji="1" lang="ja-JP" altLang="en-US" sz="2800" b="1" dirty="0">
                <a:solidFill>
                  <a:prstClr val="black"/>
                </a:solidFill>
                <a:latin typeface="+mn-ea"/>
              </a:rPr>
              <a:t>　　学費支援の保証を必要とする条件付き入学許可状を</a:t>
            </a:r>
            <a:endParaRPr kumimoji="1" lang="en-US" altLang="ja-JP" sz="2800" b="1" dirty="0">
              <a:solidFill>
                <a:prstClr val="black"/>
              </a:solidFill>
              <a:latin typeface="+mn-ea"/>
            </a:endParaRPr>
          </a:p>
          <a:p>
            <a:pPr lvl="0" defTabSz="914400">
              <a:defRPr/>
            </a:pPr>
            <a:r>
              <a:rPr kumimoji="1" lang="ja-JP" altLang="en-US" sz="2800" b="1" dirty="0">
                <a:solidFill>
                  <a:prstClr val="black"/>
                </a:solidFill>
                <a:latin typeface="+mn-ea"/>
              </a:rPr>
              <a:t>　　提出できること</a:t>
            </a:r>
            <a:br>
              <a:rPr kumimoji="1" lang="ja-JP" altLang="en-US" sz="2800" b="1" dirty="0">
                <a:solidFill>
                  <a:prstClr val="black"/>
                </a:solidFill>
                <a:latin typeface="+mn-ea"/>
              </a:rPr>
            </a:br>
            <a:r>
              <a:rPr kumimoji="1" lang="ja-JP" altLang="en-US" sz="2800" b="1" dirty="0">
                <a:solidFill>
                  <a:prstClr val="black"/>
                </a:solidFill>
                <a:latin typeface="+mn-ea"/>
              </a:rPr>
              <a:t>⑤　受入国の言語に堪能であること</a:t>
            </a:r>
            <a:br>
              <a:rPr kumimoji="1" lang="ja-JP" altLang="en-US" sz="2800" b="1" dirty="0">
                <a:solidFill>
                  <a:prstClr val="black"/>
                </a:solidFill>
                <a:latin typeface="+mn-ea"/>
              </a:rPr>
            </a:br>
            <a:r>
              <a:rPr kumimoji="1" lang="ja-JP" altLang="en-US" sz="2800" b="1" dirty="0">
                <a:solidFill>
                  <a:prstClr val="black"/>
                </a:solidFill>
                <a:latin typeface="+mn-ea"/>
              </a:rPr>
              <a:t>⑥　地区内に在住、在学・在職、又は本籍を有すること</a:t>
            </a:r>
            <a:br>
              <a:rPr kumimoji="1" lang="ja-JP" altLang="en-US" sz="2800" b="1" dirty="0">
                <a:solidFill>
                  <a:prstClr val="black"/>
                </a:solidFill>
                <a:latin typeface="+mn-ea"/>
              </a:rPr>
            </a:br>
            <a:r>
              <a:rPr kumimoji="1" lang="ja-JP" altLang="en-US" sz="2800" b="1" dirty="0">
                <a:solidFill>
                  <a:prstClr val="black"/>
                </a:solidFill>
                <a:latin typeface="+mn-ea"/>
              </a:rPr>
              <a:t>⑦　日本国籍、あるいは永住権を有すること</a:t>
            </a:r>
            <a:endParaRPr kumimoji="1" lang="en-US" altLang="ja-JP" sz="2800" b="1" dirty="0">
              <a:solidFill>
                <a:prstClr val="black"/>
              </a:solidFill>
              <a:latin typeface="+mn-ea"/>
            </a:endParaRPr>
          </a:p>
        </p:txBody>
      </p:sp>
    </p:spTree>
    <p:extLst>
      <p:ext uri="{BB962C8B-B14F-4D97-AF65-F5344CB8AC3E}">
        <p14:creationId xmlns:p14="http://schemas.microsoft.com/office/powerpoint/2010/main" val="2264451671"/>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DEB0BFF8-A334-4278-AA1C-5A442BAA0816}"/>
              </a:ext>
            </a:extLst>
          </p:cNvPr>
          <p:cNvSpPr txBox="1"/>
          <p:nvPr/>
        </p:nvSpPr>
        <p:spPr>
          <a:xfrm>
            <a:off x="0" y="1365206"/>
            <a:ext cx="9143997" cy="646331"/>
          </a:xfrm>
          <a:prstGeom prst="rect">
            <a:avLst/>
          </a:prstGeom>
          <a:noFill/>
        </p:spPr>
        <p:txBody>
          <a:bodyPr wrap="square" rtlCol="0">
            <a:spAutoFit/>
          </a:bodyPr>
          <a:lstStyle/>
          <a:p>
            <a:pPr algn="ctr"/>
            <a:r>
              <a:rPr lang="ja-JP" altLang="en-US" sz="3600" b="1" dirty="0">
                <a:latin typeface="+mn-ea"/>
              </a:rPr>
              <a:t>グローバル補助金奨学生申請スケジュール</a:t>
            </a:r>
            <a:endParaRPr lang="en-US" altLang="ja-JP" sz="3600" b="1" dirty="0">
              <a:latin typeface="+mn-ea"/>
            </a:endParaRPr>
          </a:p>
        </p:txBody>
      </p:sp>
      <p:pic>
        <p:nvPicPr>
          <p:cNvPr id="10" name="図 2">
            <a:extLst>
              <a:ext uri="{FF2B5EF4-FFF2-40B4-BE49-F238E27FC236}">
                <a16:creationId xmlns:a16="http://schemas.microsoft.com/office/drawing/2014/main" id="{BE8B14EF-B8FC-40D5-A6F9-25CCA5BAB8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4035" y="246276"/>
            <a:ext cx="5075926" cy="723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表 2">
            <a:extLst>
              <a:ext uri="{FF2B5EF4-FFF2-40B4-BE49-F238E27FC236}">
                <a16:creationId xmlns:a16="http://schemas.microsoft.com/office/drawing/2014/main" id="{E9D321AD-42D2-4B61-ABB6-1D9A9DEDFF80}"/>
              </a:ext>
            </a:extLst>
          </p:cNvPr>
          <p:cNvGraphicFramePr>
            <a:graphicFrameLocks noGrp="1"/>
          </p:cNvGraphicFramePr>
          <p:nvPr>
            <p:extLst>
              <p:ext uri="{D42A27DB-BD31-4B8C-83A1-F6EECF244321}">
                <p14:modId xmlns:p14="http://schemas.microsoft.com/office/powerpoint/2010/main" val="2677276285"/>
              </p:ext>
            </p:extLst>
          </p:nvPr>
        </p:nvGraphicFramePr>
        <p:xfrm>
          <a:off x="0" y="2247900"/>
          <a:ext cx="9144000" cy="3911602"/>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625713314"/>
                    </a:ext>
                  </a:extLst>
                </a:gridCol>
                <a:gridCol w="1524000">
                  <a:extLst>
                    <a:ext uri="{9D8B030D-6E8A-4147-A177-3AD203B41FA5}">
                      <a16:colId xmlns:a16="http://schemas.microsoft.com/office/drawing/2014/main" val="3570917653"/>
                    </a:ext>
                  </a:extLst>
                </a:gridCol>
                <a:gridCol w="1524000">
                  <a:extLst>
                    <a:ext uri="{9D8B030D-6E8A-4147-A177-3AD203B41FA5}">
                      <a16:colId xmlns:a16="http://schemas.microsoft.com/office/drawing/2014/main" val="171171726"/>
                    </a:ext>
                  </a:extLst>
                </a:gridCol>
                <a:gridCol w="1524000">
                  <a:extLst>
                    <a:ext uri="{9D8B030D-6E8A-4147-A177-3AD203B41FA5}">
                      <a16:colId xmlns:a16="http://schemas.microsoft.com/office/drawing/2014/main" val="817677578"/>
                    </a:ext>
                  </a:extLst>
                </a:gridCol>
                <a:gridCol w="1524000">
                  <a:extLst>
                    <a:ext uri="{9D8B030D-6E8A-4147-A177-3AD203B41FA5}">
                      <a16:colId xmlns:a16="http://schemas.microsoft.com/office/drawing/2014/main" val="4183719187"/>
                    </a:ext>
                  </a:extLst>
                </a:gridCol>
                <a:gridCol w="1524000">
                  <a:extLst>
                    <a:ext uri="{9D8B030D-6E8A-4147-A177-3AD203B41FA5}">
                      <a16:colId xmlns:a16="http://schemas.microsoft.com/office/drawing/2014/main" val="244362421"/>
                    </a:ext>
                  </a:extLst>
                </a:gridCol>
              </a:tblGrid>
              <a:tr h="1048878">
                <a:tc>
                  <a:txBody>
                    <a:bodyPr/>
                    <a:lstStyle/>
                    <a:p>
                      <a:pPr algn="ctr"/>
                      <a:r>
                        <a:rPr kumimoji="1" lang="en-US" altLang="ja-JP" dirty="0">
                          <a:latin typeface="+mn-ea"/>
                          <a:ea typeface="+mn-ea"/>
                        </a:rPr>
                        <a:t>7</a:t>
                      </a:r>
                      <a:r>
                        <a:rPr kumimoji="1" lang="ja-JP" altLang="en-US" dirty="0">
                          <a:latin typeface="+mn-ea"/>
                          <a:ea typeface="+mn-ea"/>
                        </a:rPr>
                        <a:t>月～</a:t>
                      </a:r>
                      <a:r>
                        <a:rPr kumimoji="1" lang="en-US" altLang="ja-JP" dirty="0">
                          <a:latin typeface="+mn-ea"/>
                          <a:ea typeface="+mn-ea"/>
                        </a:rPr>
                        <a:t>8</a:t>
                      </a:r>
                      <a:r>
                        <a:rPr kumimoji="1" lang="ja-JP" altLang="en-US" dirty="0">
                          <a:latin typeface="+mn-ea"/>
                          <a:ea typeface="+mn-ea"/>
                        </a:rPr>
                        <a:t>月</a:t>
                      </a:r>
                      <a:endParaRPr kumimoji="1" lang="en-US" altLang="ja-JP" dirty="0">
                        <a:latin typeface="+mn-ea"/>
                        <a:ea typeface="+mn-ea"/>
                      </a:endParaRPr>
                    </a:p>
                    <a:p>
                      <a:pPr algn="ctr"/>
                      <a:r>
                        <a:rPr kumimoji="1" lang="ja-JP" altLang="en-US" sz="1600" dirty="0">
                          <a:latin typeface="+mn-ea"/>
                          <a:ea typeface="+mn-ea"/>
                        </a:rPr>
                        <a:t>募集開始</a:t>
                      </a:r>
                      <a:endParaRPr kumimoji="1" lang="en-US" altLang="ja-JP" sz="1600" dirty="0">
                        <a:latin typeface="+mn-ea"/>
                        <a:ea typeface="+mn-ea"/>
                      </a:endParaRPr>
                    </a:p>
                  </a:txBody>
                  <a:tcPr anchor="ctr"/>
                </a:tc>
                <a:tc>
                  <a:txBody>
                    <a:bodyPr/>
                    <a:lstStyle/>
                    <a:p>
                      <a:pPr algn="ctr"/>
                      <a:r>
                        <a:rPr kumimoji="1" lang="en-US" altLang="ja-JP" dirty="0">
                          <a:latin typeface="+mn-ea"/>
                          <a:ea typeface="+mn-ea"/>
                        </a:rPr>
                        <a:t>9</a:t>
                      </a:r>
                      <a:r>
                        <a:rPr kumimoji="1" lang="ja-JP" altLang="en-US" dirty="0">
                          <a:latin typeface="+mn-ea"/>
                          <a:ea typeface="+mn-ea"/>
                        </a:rPr>
                        <a:t>月～</a:t>
                      </a:r>
                      <a:r>
                        <a:rPr kumimoji="1" lang="en-US" altLang="ja-JP" dirty="0">
                          <a:latin typeface="+mn-ea"/>
                          <a:ea typeface="+mn-ea"/>
                        </a:rPr>
                        <a:t>10</a:t>
                      </a:r>
                      <a:r>
                        <a:rPr kumimoji="1" lang="ja-JP" altLang="en-US" dirty="0">
                          <a:latin typeface="+mn-ea"/>
                          <a:ea typeface="+mn-ea"/>
                        </a:rPr>
                        <a:t>月</a:t>
                      </a:r>
                      <a:endParaRPr kumimoji="1" lang="en-US" altLang="ja-JP" dirty="0">
                        <a:latin typeface="+mn-ea"/>
                        <a:ea typeface="+mn-ea"/>
                      </a:endParaRPr>
                    </a:p>
                    <a:p>
                      <a:pPr algn="ctr"/>
                      <a:r>
                        <a:rPr kumimoji="1" lang="ja-JP" altLang="en-US" sz="1600" dirty="0">
                          <a:latin typeface="+mn-ea"/>
                          <a:ea typeface="+mn-ea"/>
                        </a:rPr>
                        <a:t>応募受付</a:t>
                      </a:r>
                    </a:p>
                  </a:txBody>
                  <a:tcPr anchor="ctr"/>
                </a:tc>
                <a:tc>
                  <a:txBody>
                    <a:bodyPr/>
                    <a:lstStyle/>
                    <a:p>
                      <a:pPr algn="ctr"/>
                      <a:r>
                        <a:rPr kumimoji="1" lang="en-US" altLang="ja-JP" dirty="0">
                          <a:latin typeface="+mn-ea"/>
                          <a:ea typeface="+mn-ea"/>
                        </a:rPr>
                        <a:t>11</a:t>
                      </a:r>
                      <a:r>
                        <a:rPr kumimoji="1" lang="ja-JP" altLang="en-US" dirty="0">
                          <a:latin typeface="+mn-ea"/>
                          <a:ea typeface="+mn-ea"/>
                        </a:rPr>
                        <a:t>月</a:t>
                      </a:r>
                      <a:endParaRPr kumimoji="1" lang="en-US" altLang="ja-JP" dirty="0">
                        <a:latin typeface="+mn-ea"/>
                        <a:ea typeface="+mn-ea"/>
                      </a:endParaRPr>
                    </a:p>
                    <a:p>
                      <a:pPr algn="ctr"/>
                      <a:r>
                        <a:rPr kumimoji="1" lang="ja-JP" altLang="en-US" sz="1600" dirty="0">
                          <a:latin typeface="+mn-ea"/>
                          <a:ea typeface="+mn-ea"/>
                        </a:rPr>
                        <a:t>地区選考</a:t>
                      </a:r>
                    </a:p>
                  </a:txBody>
                  <a:tcPr anchor="ctr"/>
                </a:tc>
                <a:tc>
                  <a:txBody>
                    <a:bodyPr/>
                    <a:lstStyle/>
                    <a:p>
                      <a:pPr algn="ctr"/>
                      <a:r>
                        <a:rPr kumimoji="1" lang="en-US" altLang="ja-JP" dirty="0">
                          <a:latin typeface="+mn-ea"/>
                          <a:ea typeface="+mn-ea"/>
                        </a:rPr>
                        <a:t>1</a:t>
                      </a:r>
                      <a:r>
                        <a:rPr kumimoji="1" lang="ja-JP" altLang="en-US" dirty="0">
                          <a:latin typeface="+mn-ea"/>
                          <a:ea typeface="+mn-ea"/>
                        </a:rPr>
                        <a:t>月～</a:t>
                      </a:r>
                      <a:endParaRPr kumimoji="1" lang="en-US" altLang="ja-JP" dirty="0">
                        <a:latin typeface="+mn-ea"/>
                        <a:ea typeface="+mn-ea"/>
                      </a:endParaRPr>
                    </a:p>
                    <a:p>
                      <a:pPr algn="ctr"/>
                      <a:r>
                        <a:rPr kumimoji="1" lang="ja-JP" altLang="en-US" sz="1600" dirty="0">
                          <a:latin typeface="+mn-ea"/>
                          <a:ea typeface="+mn-ea"/>
                        </a:rPr>
                        <a:t>本部へ申請</a:t>
                      </a:r>
                    </a:p>
                  </a:txBody>
                  <a:tcPr anchor="ctr"/>
                </a:tc>
                <a:tc>
                  <a:txBody>
                    <a:bodyPr/>
                    <a:lstStyle/>
                    <a:p>
                      <a:pPr algn="ctr"/>
                      <a:r>
                        <a:rPr kumimoji="1" lang="en-US" altLang="ja-JP" dirty="0">
                          <a:latin typeface="+mn-ea"/>
                          <a:ea typeface="+mn-ea"/>
                        </a:rPr>
                        <a:t>5</a:t>
                      </a:r>
                      <a:r>
                        <a:rPr kumimoji="1" lang="ja-JP" altLang="en-US" dirty="0">
                          <a:latin typeface="+mn-ea"/>
                          <a:ea typeface="+mn-ea"/>
                        </a:rPr>
                        <a:t>月～</a:t>
                      </a:r>
                      <a:r>
                        <a:rPr kumimoji="1" lang="en-US" altLang="ja-JP" dirty="0">
                          <a:latin typeface="+mn-ea"/>
                          <a:ea typeface="+mn-ea"/>
                        </a:rPr>
                        <a:t>6</a:t>
                      </a:r>
                      <a:r>
                        <a:rPr kumimoji="1" lang="ja-JP" altLang="en-US" dirty="0">
                          <a:latin typeface="+mn-ea"/>
                          <a:ea typeface="+mn-ea"/>
                        </a:rPr>
                        <a:t>月</a:t>
                      </a:r>
                      <a:endParaRPr kumimoji="1" lang="en-US" altLang="ja-JP" dirty="0">
                        <a:latin typeface="+mn-ea"/>
                        <a:ea typeface="+mn-ea"/>
                      </a:endParaRPr>
                    </a:p>
                    <a:p>
                      <a:pPr algn="ctr"/>
                      <a:r>
                        <a:rPr kumimoji="1" lang="ja-JP" altLang="en-US" sz="1600" dirty="0">
                          <a:latin typeface="+mn-ea"/>
                          <a:ea typeface="+mn-ea"/>
                        </a:rPr>
                        <a:t>通知</a:t>
                      </a:r>
                    </a:p>
                  </a:txBody>
                  <a:tcPr anchor="ctr"/>
                </a:tc>
                <a:tc>
                  <a:txBody>
                    <a:bodyPr/>
                    <a:lstStyle/>
                    <a:p>
                      <a:pPr algn="ctr"/>
                      <a:r>
                        <a:rPr kumimoji="1" lang="en-US" altLang="ja-JP" dirty="0">
                          <a:latin typeface="+mn-ea"/>
                          <a:ea typeface="+mn-ea"/>
                        </a:rPr>
                        <a:t>7</a:t>
                      </a:r>
                      <a:r>
                        <a:rPr kumimoji="1" lang="ja-JP" altLang="en-US" dirty="0">
                          <a:latin typeface="+mn-ea"/>
                          <a:ea typeface="+mn-ea"/>
                        </a:rPr>
                        <a:t>月～</a:t>
                      </a:r>
                      <a:r>
                        <a:rPr kumimoji="1" lang="en-US" altLang="ja-JP" dirty="0">
                          <a:latin typeface="+mn-ea"/>
                          <a:ea typeface="+mn-ea"/>
                        </a:rPr>
                        <a:t>8</a:t>
                      </a:r>
                      <a:r>
                        <a:rPr kumimoji="1" lang="ja-JP" altLang="en-US" dirty="0">
                          <a:latin typeface="+mn-ea"/>
                          <a:ea typeface="+mn-ea"/>
                        </a:rPr>
                        <a:t>月</a:t>
                      </a:r>
                      <a:endParaRPr kumimoji="1" lang="en-US" altLang="ja-JP" dirty="0">
                        <a:latin typeface="+mn-ea"/>
                        <a:ea typeface="+mn-ea"/>
                      </a:endParaRPr>
                    </a:p>
                    <a:p>
                      <a:pPr algn="ctr"/>
                      <a:r>
                        <a:rPr kumimoji="1" lang="ja-JP" altLang="en-US" sz="1600" dirty="0">
                          <a:latin typeface="+mn-ea"/>
                          <a:ea typeface="+mn-ea"/>
                        </a:rPr>
                        <a:t>渡航前準備</a:t>
                      </a:r>
                      <a:endParaRPr kumimoji="1" lang="ja-JP" altLang="en-US" dirty="0">
                        <a:latin typeface="+mn-ea"/>
                        <a:ea typeface="+mn-ea"/>
                      </a:endParaRPr>
                    </a:p>
                  </a:txBody>
                  <a:tcPr anchor="ctr"/>
                </a:tc>
                <a:extLst>
                  <a:ext uri="{0D108BD9-81ED-4DB2-BD59-A6C34878D82A}">
                    <a16:rowId xmlns:a16="http://schemas.microsoft.com/office/drawing/2014/main" val="3308299406"/>
                  </a:ext>
                </a:extLst>
              </a:tr>
              <a:tr h="2862724">
                <a:tc>
                  <a:txBody>
                    <a:bodyPr/>
                    <a:lstStyle/>
                    <a:p>
                      <a:pPr algn="ctr"/>
                      <a:r>
                        <a:rPr kumimoji="1" lang="en-US" altLang="ja-JP" b="1" dirty="0">
                          <a:latin typeface="+mn-ea"/>
                          <a:ea typeface="+mn-ea"/>
                        </a:rPr>
                        <a:t>WEB</a:t>
                      </a:r>
                      <a:r>
                        <a:rPr kumimoji="1" lang="ja-JP" altLang="en-US" b="1" dirty="0">
                          <a:latin typeface="+mn-ea"/>
                          <a:ea typeface="+mn-ea"/>
                        </a:rPr>
                        <a:t>サイトクラブ、大学及びマスコミ関係諸機関へ通知とポスター送付等行う</a:t>
                      </a:r>
                    </a:p>
                  </a:txBody>
                  <a:tcPr anchor="ctr"/>
                </a:tc>
                <a:tc>
                  <a:txBody>
                    <a:bodyPr/>
                    <a:lstStyle/>
                    <a:p>
                      <a:pPr algn="ctr"/>
                      <a:r>
                        <a:rPr kumimoji="1" lang="ja-JP" altLang="en-US" b="1" dirty="0">
                          <a:latin typeface="+mn-ea"/>
                          <a:ea typeface="+mn-ea"/>
                        </a:rPr>
                        <a:t>応募受付</a:t>
                      </a:r>
                    </a:p>
                  </a:txBody>
                  <a:tcPr anchor="ctr"/>
                </a:tc>
                <a:tc>
                  <a:txBody>
                    <a:bodyPr/>
                    <a:lstStyle/>
                    <a:p>
                      <a:pPr algn="ctr"/>
                      <a:r>
                        <a:rPr kumimoji="1" lang="ja-JP" altLang="en-US" b="1" dirty="0">
                          <a:latin typeface="+mn-ea"/>
                          <a:ea typeface="+mn-ea"/>
                        </a:rPr>
                        <a:t>書類および小論文をはじめ、面接を実施してグローバル奨学生の候補者を選考</a:t>
                      </a:r>
                    </a:p>
                  </a:txBody>
                  <a:tcPr anchor="ctr"/>
                </a:tc>
                <a:tc>
                  <a:txBody>
                    <a:bodyPr/>
                    <a:lstStyle/>
                    <a:p>
                      <a:pPr algn="ctr"/>
                      <a:r>
                        <a:rPr kumimoji="1" lang="ja-JP" altLang="en-US" b="1" dirty="0">
                          <a:latin typeface="+mn-ea"/>
                          <a:ea typeface="+mn-ea"/>
                        </a:rPr>
                        <a:t>選考候補者の申請条件が整い次第財団本部へ奨学金申請</a:t>
                      </a:r>
                    </a:p>
                  </a:txBody>
                  <a:tcPr anchor="ctr"/>
                </a:tc>
                <a:tc>
                  <a:txBody>
                    <a:bodyPr/>
                    <a:lstStyle/>
                    <a:p>
                      <a:pPr algn="ctr"/>
                      <a:r>
                        <a:rPr kumimoji="1" lang="ja-JP" altLang="en-US" b="1" dirty="0">
                          <a:latin typeface="+mn-ea"/>
                          <a:ea typeface="+mn-ea"/>
                        </a:rPr>
                        <a:t>財団本部より承認通知がおりたら承認後手続きを実施、奨学金着金</a:t>
                      </a:r>
                    </a:p>
                  </a:txBody>
                  <a:tcPr anchor="ctr"/>
                </a:tc>
                <a:tc>
                  <a:txBody>
                    <a:bodyPr/>
                    <a:lstStyle/>
                    <a:p>
                      <a:pPr algn="ctr"/>
                      <a:r>
                        <a:rPr kumimoji="1" lang="ja-JP" altLang="en-US" b="1" dirty="0">
                          <a:latin typeface="+mn-ea"/>
                          <a:ea typeface="+mn-ea"/>
                        </a:rPr>
                        <a:t>地区主催の派遣奨学生対象の渡航前オリエンテーションを実施する</a:t>
                      </a:r>
                    </a:p>
                  </a:txBody>
                  <a:tcPr anchor="ctr"/>
                </a:tc>
                <a:extLst>
                  <a:ext uri="{0D108BD9-81ED-4DB2-BD59-A6C34878D82A}">
                    <a16:rowId xmlns:a16="http://schemas.microsoft.com/office/drawing/2014/main" val="3500906005"/>
                  </a:ext>
                </a:extLst>
              </a:tr>
            </a:tbl>
          </a:graphicData>
        </a:graphic>
      </p:graphicFrame>
      <p:sp>
        <p:nvSpPr>
          <p:cNvPr id="6" name="テキスト ボックス 5">
            <a:extLst>
              <a:ext uri="{FF2B5EF4-FFF2-40B4-BE49-F238E27FC236}">
                <a16:creationId xmlns:a16="http://schemas.microsoft.com/office/drawing/2014/main" id="{06A86F70-1E6F-4D84-A2A6-E9BAADA2B1EA}"/>
              </a:ext>
            </a:extLst>
          </p:cNvPr>
          <p:cNvSpPr txBox="1"/>
          <p:nvPr/>
        </p:nvSpPr>
        <p:spPr>
          <a:xfrm>
            <a:off x="-4" y="6223002"/>
            <a:ext cx="9143996" cy="584775"/>
          </a:xfrm>
          <a:prstGeom prst="rect">
            <a:avLst/>
          </a:prstGeom>
          <a:noFill/>
        </p:spPr>
        <p:txBody>
          <a:bodyPr wrap="square" rtlCol="0">
            <a:spAutoFit/>
          </a:bodyPr>
          <a:lstStyle/>
          <a:p>
            <a:pPr algn="ctr"/>
            <a:r>
              <a:rPr kumimoji="1" lang="ja-JP" altLang="en-US" sz="1600" b="1" dirty="0">
                <a:solidFill>
                  <a:srgbClr val="FF0000"/>
                </a:solidFill>
              </a:rPr>
              <a:t>グローバル奨学生申請には、派遣国側と受入国側のホストクラブ／地区が共同提唱する</a:t>
            </a:r>
            <a:endParaRPr kumimoji="1" lang="en-US" altLang="ja-JP" sz="1600" b="1" dirty="0">
              <a:solidFill>
                <a:srgbClr val="FF0000"/>
              </a:solidFill>
            </a:endParaRPr>
          </a:p>
          <a:p>
            <a:pPr algn="ctr"/>
            <a:r>
              <a:rPr kumimoji="1" lang="ja-JP" altLang="en-US" sz="1600" b="1" dirty="0">
                <a:solidFill>
                  <a:srgbClr val="FF0000"/>
                </a:solidFill>
              </a:rPr>
              <a:t>必要があります。また、受入国側カウンセラーも必要となります。</a:t>
            </a:r>
          </a:p>
        </p:txBody>
      </p:sp>
    </p:spTree>
    <p:extLst>
      <p:ext uri="{BB962C8B-B14F-4D97-AF65-F5344CB8AC3E}">
        <p14:creationId xmlns:p14="http://schemas.microsoft.com/office/powerpoint/2010/main" val="253731181"/>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DEB0BFF8-A334-4278-AA1C-5A442BAA0816}"/>
              </a:ext>
            </a:extLst>
          </p:cNvPr>
          <p:cNvSpPr txBox="1"/>
          <p:nvPr/>
        </p:nvSpPr>
        <p:spPr>
          <a:xfrm>
            <a:off x="0" y="1365206"/>
            <a:ext cx="9143997" cy="707886"/>
          </a:xfrm>
          <a:prstGeom prst="rect">
            <a:avLst/>
          </a:prstGeom>
          <a:noFill/>
        </p:spPr>
        <p:txBody>
          <a:bodyPr wrap="square" rtlCol="0">
            <a:spAutoFit/>
          </a:bodyPr>
          <a:lstStyle/>
          <a:p>
            <a:pPr algn="ctr"/>
            <a:r>
              <a:rPr lang="ja-JP" altLang="en-US" sz="4000" b="1" dirty="0">
                <a:latin typeface="+mn-ea"/>
              </a:rPr>
              <a:t>グローバル補助金奨学生近年実績</a:t>
            </a:r>
            <a:endParaRPr lang="en-US" altLang="ja-JP" sz="4000" b="1" dirty="0">
              <a:latin typeface="+mn-ea"/>
            </a:endParaRPr>
          </a:p>
        </p:txBody>
      </p:sp>
      <p:pic>
        <p:nvPicPr>
          <p:cNvPr id="10" name="図 2">
            <a:extLst>
              <a:ext uri="{FF2B5EF4-FFF2-40B4-BE49-F238E27FC236}">
                <a16:creationId xmlns:a16="http://schemas.microsoft.com/office/drawing/2014/main" id="{BE8B14EF-B8FC-40D5-A6F9-25CCA5BAB8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4035" y="246276"/>
            <a:ext cx="5075926" cy="723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テキスト ボックス 4">
            <a:extLst>
              <a:ext uri="{FF2B5EF4-FFF2-40B4-BE49-F238E27FC236}">
                <a16:creationId xmlns:a16="http://schemas.microsoft.com/office/drawing/2014/main" id="{31CC4697-3C7F-446F-9905-970D5371AB09}"/>
              </a:ext>
            </a:extLst>
          </p:cNvPr>
          <p:cNvSpPr txBox="1"/>
          <p:nvPr/>
        </p:nvSpPr>
        <p:spPr>
          <a:xfrm>
            <a:off x="0" y="2616200"/>
            <a:ext cx="9143997" cy="32778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srgbClr val="C00000"/>
                </a:solidFill>
                <a:effectLst/>
                <a:uLnTx/>
                <a:uFillTx/>
                <a:latin typeface="+mn-ea"/>
                <a:cs typeface="+mn-cs"/>
              </a:rPr>
              <a:t>＜第</a:t>
            </a:r>
            <a:r>
              <a:rPr kumimoji="1" lang="en-US" altLang="ja-JP" sz="2800" b="1" i="0" u="none" strike="noStrike" kern="1200" cap="none" spc="0" normalizeH="0" baseline="0" noProof="0" dirty="0">
                <a:ln>
                  <a:noFill/>
                </a:ln>
                <a:solidFill>
                  <a:srgbClr val="C00000"/>
                </a:solidFill>
                <a:effectLst/>
                <a:uLnTx/>
                <a:uFillTx/>
                <a:latin typeface="+mn-ea"/>
                <a:cs typeface="+mn-cs"/>
              </a:rPr>
              <a:t>2660</a:t>
            </a:r>
            <a:r>
              <a:rPr kumimoji="1" lang="ja-JP" altLang="en-US" sz="2800" b="1" i="0" u="none" strike="noStrike" kern="1200" cap="none" spc="0" normalizeH="0" baseline="0" noProof="0" dirty="0">
                <a:ln>
                  <a:noFill/>
                </a:ln>
                <a:solidFill>
                  <a:srgbClr val="C00000"/>
                </a:solidFill>
                <a:effectLst/>
                <a:uLnTx/>
                <a:uFillTx/>
                <a:latin typeface="+mn-ea"/>
                <a:cs typeface="+mn-cs"/>
              </a:rPr>
              <a:t>地区における応募状況ならびに合格者数＞</a:t>
            </a:r>
            <a:endParaRPr kumimoji="1" lang="en-US" altLang="ja-JP" sz="2800" b="1" i="0" u="none" strike="noStrike" kern="1200" cap="none" spc="0" normalizeH="0" baseline="0" noProof="0" dirty="0">
              <a:ln>
                <a:noFill/>
              </a:ln>
              <a:solidFill>
                <a:srgbClr val="C00000"/>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i="0" u="none" strike="noStrike" kern="1200" cap="none" spc="0" normalizeH="0" baseline="0" noProof="0" dirty="0">
              <a:ln>
                <a:noFill/>
              </a:ln>
              <a:solidFill>
                <a:srgbClr val="FF0000"/>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mn-ea"/>
                <a:cs typeface="+mn-cs"/>
              </a:rPr>
              <a:t>　　</a:t>
            </a:r>
            <a:r>
              <a:rPr kumimoji="1" lang="en-US" altLang="ja-JP" sz="2800" b="1" i="0" u="none" strike="noStrike" kern="1200" cap="none" spc="0" normalizeH="0" baseline="0" noProof="0" dirty="0">
                <a:ln>
                  <a:noFill/>
                </a:ln>
                <a:solidFill>
                  <a:prstClr val="black"/>
                </a:solidFill>
                <a:effectLst/>
                <a:uLnTx/>
                <a:uFillTx/>
                <a:latin typeface="+mn-ea"/>
                <a:cs typeface="+mn-cs"/>
              </a:rPr>
              <a:t>2013-14</a:t>
            </a:r>
            <a:r>
              <a:rPr kumimoji="1" lang="ja-JP" altLang="en-US" sz="2800" b="1" i="0" u="none" strike="noStrike" kern="1200" cap="none" spc="0" normalizeH="0" baseline="0" noProof="0" dirty="0">
                <a:ln>
                  <a:noFill/>
                </a:ln>
                <a:solidFill>
                  <a:prstClr val="black"/>
                </a:solidFill>
                <a:effectLst/>
                <a:uLnTx/>
                <a:uFillTx/>
                <a:latin typeface="+mn-ea"/>
                <a:cs typeface="+mn-cs"/>
              </a:rPr>
              <a:t>年度：応募</a:t>
            </a:r>
            <a:r>
              <a:rPr kumimoji="1" lang="en-US" altLang="ja-JP" sz="2800" b="1" i="0" u="none" strike="noStrike" kern="1200" cap="none" spc="0" normalizeH="0" baseline="0" noProof="0" dirty="0">
                <a:ln>
                  <a:noFill/>
                </a:ln>
                <a:solidFill>
                  <a:prstClr val="white"/>
                </a:solidFill>
                <a:effectLst/>
                <a:uLnTx/>
                <a:uFillTx/>
                <a:latin typeface="+mn-ea"/>
                <a:cs typeface="+mn-cs"/>
              </a:rPr>
              <a:t>0</a:t>
            </a:r>
            <a:r>
              <a:rPr kumimoji="1" lang="en-US" altLang="ja-JP" sz="2800" b="1" i="0" u="none" strike="noStrike" kern="1200" cap="none" spc="0" normalizeH="0" baseline="0" noProof="0" dirty="0">
                <a:ln>
                  <a:noFill/>
                </a:ln>
                <a:solidFill>
                  <a:prstClr val="black"/>
                </a:solidFill>
                <a:effectLst/>
                <a:uLnTx/>
                <a:uFillTx/>
                <a:latin typeface="+mn-ea"/>
                <a:cs typeface="+mn-cs"/>
              </a:rPr>
              <a:t>8</a:t>
            </a:r>
            <a:r>
              <a:rPr kumimoji="1" lang="ja-JP" altLang="en-US" sz="2800" b="1" i="0" u="none" strike="noStrike" kern="1200" cap="none" spc="0" normalizeH="0" baseline="0" noProof="0" dirty="0">
                <a:ln>
                  <a:noFill/>
                </a:ln>
                <a:solidFill>
                  <a:prstClr val="black"/>
                </a:solidFill>
                <a:effectLst/>
                <a:uLnTx/>
                <a:uFillTx/>
                <a:latin typeface="+mn-ea"/>
                <a:cs typeface="+mn-cs"/>
              </a:rPr>
              <a:t>名／合格</a:t>
            </a:r>
            <a:r>
              <a:rPr kumimoji="1" lang="en-US" altLang="ja-JP" sz="2800" b="1" i="0" u="none" strike="noStrike" kern="1200" cap="none" spc="0" normalizeH="0" baseline="0" noProof="0" dirty="0">
                <a:ln>
                  <a:noFill/>
                </a:ln>
                <a:solidFill>
                  <a:prstClr val="white"/>
                </a:solidFill>
                <a:effectLst/>
                <a:uLnTx/>
                <a:uFillTx/>
                <a:latin typeface="+mn-ea"/>
                <a:cs typeface="+mn-cs"/>
              </a:rPr>
              <a:t>0</a:t>
            </a:r>
            <a:r>
              <a:rPr kumimoji="1" lang="en-US" altLang="ja-JP" sz="2800" b="1" i="0" u="none" strike="noStrike" kern="1200" cap="none" spc="0" normalizeH="0" baseline="0" noProof="0" dirty="0">
                <a:ln>
                  <a:noFill/>
                </a:ln>
                <a:solidFill>
                  <a:prstClr val="black"/>
                </a:solidFill>
                <a:effectLst/>
                <a:uLnTx/>
                <a:uFillTx/>
                <a:latin typeface="+mn-ea"/>
                <a:cs typeface="+mn-cs"/>
              </a:rPr>
              <a:t>2</a:t>
            </a:r>
            <a:r>
              <a:rPr kumimoji="1" lang="ja-JP" altLang="en-US" sz="2800" b="1" i="0" u="none" strike="noStrike" kern="1200" cap="none" spc="0" normalizeH="0" baseline="0" noProof="0" dirty="0">
                <a:ln>
                  <a:noFill/>
                </a:ln>
                <a:solidFill>
                  <a:prstClr val="black"/>
                </a:solidFill>
                <a:effectLst/>
                <a:uLnTx/>
                <a:uFillTx/>
                <a:latin typeface="+mn-ea"/>
                <a:cs typeface="+mn-cs"/>
              </a:rPr>
              <a:t>名（アメリカ）</a:t>
            </a:r>
            <a:endParaRPr kumimoji="1" lang="en-US" altLang="ja-JP" sz="2800" b="1"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mn-ea"/>
                <a:cs typeface="+mn-cs"/>
              </a:rPr>
              <a:t>　　</a:t>
            </a:r>
            <a:r>
              <a:rPr kumimoji="1" lang="en-US" altLang="ja-JP" sz="2800" b="1" i="0" u="none" strike="noStrike" kern="1200" cap="none" spc="0" normalizeH="0" baseline="0" noProof="0" dirty="0">
                <a:ln>
                  <a:noFill/>
                </a:ln>
                <a:solidFill>
                  <a:prstClr val="black"/>
                </a:solidFill>
                <a:effectLst/>
                <a:uLnTx/>
                <a:uFillTx/>
                <a:latin typeface="+mn-ea"/>
                <a:cs typeface="+mn-cs"/>
              </a:rPr>
              <a:t>2014-15</a:t>
            </a:r>
            <a:r>
              <a:rPr kumimoji="1" lang="ja-JP" altLang="en-US" sz="2800" b="1" i="0" u="none" strike="noStrike" kern="1200" cap="none" spc="0" normalizeH="0" baseline="0" noProof="0" dirty="0">
                <a:ln>
                  <a:noFill/>
                </a:ln>
                <a:solidFill>
                  <a:prstClr val="black"/>
                </a:solidFill>
                <a:effectLst/>
                <a:uLnTx/>
                <a:uFillTx/>
                <a:latin typeface="+mn-ea"/>
                <a:cs typeface="+mn-cs"/>
              </a:rPr>
              <a:t>年度：応募</a:t>
            </a:r>
            <a:r>
              <a:rPr kumimoji="1" lang="en-US" altLang="ja-JP" sz="2800" b="1" i="0" u="none" strike="noStrike" kern="1200" cap="none" spc="0" normalizeH="0" baseline="0" noProof="0" dirty="0">
                <a:ln>
                  <a:noFill/>
                </a:ln>
                <a:solidFill>
                  <a:prstClr val="white"/>
                </a:solidFill>
                <a:effectLst/>
                <a:uLnTx/>
                <a:uFillTx/>
                <a:latin typeface="+mn-ea"/>
                <a:cs typeface="+mn-cs"/>
              </a:rPr>
              <a:t>0</a:t>
            </a:r>
            <a:r>
              <a:rPr kumimoji="1" lang="en-US" altLang="ja-JP" sz="2800" b="1" i="0" u="none" strike="noStrike" kern="1200" cap="none" spc="0" normalizeH="0" baseline="0" noProof="0" dirty="0">
                <a:ln>
                  <a:noFill/>
                </a:ln>
                <a:solidFill>
                  <a:prstClr val="black"/>
                </a:solidFill>
                <a:effectLst/>
                <a:uLnTx/>
                <a:uFillTx/>
                <a:latin typeface="+mn-ea"/>
                <a:cs typeface="+mn-cs"/>
              </a:rPr>
              <a:t>4</a:t>
            </a:r>
            <a:r>
              <a:rPr kumimoji="1" lang="ja-JP" altLang="en-US" sz="2800" b="1" i="0" u="none" strike="noStrike" kern="1200" cap="none" spc="0" normalizeH="0" baseline="0" noProof="0" dirty="0">
                <a:ln>
                  <a:noFill/>
                </a:ln>
                <a:solidFill>
                  <a:prstClr val="black"/>
                </a:solidFill>
                <a:effectLst/>
                <a:uLnTx/>
                <a:uFillTx/>
                <a:latin typeface="+mn-ea"/>
                <a:cs typeface="+mn-cs"/>
              </a:rPr>
              <a:t>名／合格</a:t>
            </a:r>
            <a:r>
              <a:rPr kumimoji="1" lang="en-US" altLang="ja-JP" sz="2800" b="1" i="0" u="none" strike="noStrike" kern="1200" cap="none" spc="0" normalizeH="0" baseline="0" noProof="0" dirty="0">
                <a:ln>
                  <a:noFill/>
                </a:ln>
                <a:solidFill>
                  <a:prstClr val="white"/>
                </a:solidFill>
                <a:effectLst/>
                <a:uLnTx/>
                <a:uFillTx/>
                <a:latin typeface="+mn-ea"/>
                <a:cs typeface="+mn-cs"/>
              </a:rPr>
              <a:t>0</a:t>
            </a:r>
            <a:r>
              <a:rPr kumimoji="1" lang="en-US" altLang="ja-JP" sz="2800" b="1" i="0" u="none" strike="noStrike" kern="1200" cap="none" spc="0" normalizeH="0" baseline="0" noProof="0" dirty="0">
                <a:ln>
                  <a:noFill/>
                </a:ln>
                <a:solidFill>
                  <a:prstClr val="black"/>
                </a:solidFill>
                <a:effectLst/>
                <a:uLnTx/>
                <a:uFillTx/>
                <a:latin typeface="+mn-ea"/>
                <a:cs typeface="+mn-cs"/>
              </a:rPr>
              <a:t>1</a:t>
            </a:r>
            <a:r>
              <a:rPr kumimoji="1" lang="ja-JP" altLang="en-US" sz="2800" b="1" i="0" u="none" strike="noStrike" kern="1200" cap="none" spc="0" normalizeH="0" baseline="0" noProof="0" dirty="0">
                <a:ln>
                  <a:noFill/>
                </a:ln>
                <a:solidFill>
                  <a:prstClr val="black"/>
                </a:solidFill>
                <a:effectLst/>
                <a:uLnTx/>
                <a:uFillTx/>
                <a:latin typeface="+mn-ea"/>
                <a:cs typeface="+mn-cs"/>
              </a:rPr>
              <a:t>名（カナダ）</a:t>
            </a:r>
            <a:endParaRPr kumimoji="1" lang="en-US" altLang="ja-JP" sz="2800" b="1"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mn-ea"/>
                <a:cs typeface="+mn-cs"/>
              </a:rPr>
              <a:t>　　</a:t>
            </a:r>
            <a:r>
              <a:rPr kumimoji="1" lang="en-US" altLang="ja-JP" sz="2800" b="1" i="0" u="none" strike="noStrike" kern="1200" cap="none" spc="0" normalizeH="0" baseline="0" noProof="0" dirty="0">
                <a:ln>
                  <a:noFill/>
                </a:ln>
                <a:solidFill>
                  <a:prstClr val="black"/>
                </a:solidFill>
                <a:effectLst/>
                <a:uLnTx/>
                <a:uFillTx/>
                <a:latin typeface="+mn-ea"/>
                <a:cs typeface="+mn-cs"/>
              </a:rPr>
              <a:t>2015-16</a:t>
            </a:r>
            <a:r>
              <a:rPr kumimoji="1" lang="ja-JP" altLang="en-US" sz="2800" b="1" i="0" u="none" strike="noStrike" kern="1200" cap="none" spc="0" normalizeH="0" baseline="0" noProof="0" dirty="0">
                <a:ln>
                  <a:noFill/>
                </a:ln>
                <a:solidFill>
                  <a:prstClr val="black"/>
                </a:solidFill>
                <a:effectLst/>
                <a:uLnTx/>
                <a:uFillTx/>
                <a:latin typeface="+mn-ea"/>
                <a:cs typeface="+mn-cs"/>
              </a:rPr>
              <a:t>年度：応募</a:t>
            </a:r>
            <a:r>
              <a:rPr kumimoji="1" lang="en-US" altLang="ja-JP" sz="2800" b="1" i="0" u="none" strike="noStrike" kern="1200" cap="none" spc="0" normalizeH="0" baseline="0" noProof="0" dirty="0">
                <a:ln>
                  <a:noFill/>
                </a:ln>
                <a:solidFill>
                  <a:prstClr val="black"/>
                </a:solidFill>
                <a:effectLst/>
                <a:uLnTx/>
                <a:uFillTx/>
                <a:latin typeface="+mn-ea"/>
                <a:cs typeface="+mn-cs"/>
              </a:rPr>
              <a:t>10</a:t>
            </a:r>
            <a:r>
              <a:rPr kumimoji="1" lang="ja-JP" altLang="en-US" sz="2800" b="1" i="0" u="none" strike="noStrike" kern="1200" cap="none" spc="0" normalizeH="0" baseline="0" noProof="0" dirty="0">
                <a:ln>
                  <a:noFill/>
                </a:ln>
                <a:solidFill>
                  <a:prstClr val="black"/>
                </a:solidFill>
                <a:effectLst/>
                <a:uLnTx/>
                <a:uFillTx/>
                <a:latin typeface="+mn-ea"/>
                <a:cs typeface="+mn-cs"/>
              </a:rPr>
              <a:t>名／合格</a:t>
            </a:r>
            <a:r>
              <a:rPr kumimoji="1" lang="en-US" altLang="ja-JP" sz="2800" b="1" i="0" u="none" strike="noStrike" kern="1200" cap="none" spc="0" normalizeH="0" baseline="0" noProof="0" dirty="0">
                <a:ln>
                  <a:noFill/>
                </a:ln>
                <a:solidFill>
                  <a:prstClr val="white"/>
                </a:solidFill>
                <a:effectLst/>
                <a:uLnTx/>
                <a:uFillTx/>
                <a:latin typeface="+mn-ea"/>
                <a:cs typeface="+mn-cs"/>
              </a:rPr>
              <a:t>0</a:t>
            </a:r>
            <a:r>
              <a:rPr kumimoji="1" lang="en-US" altLang="ja-JP" sz="2800" b="1" i="0" u="none" strike="noStrike" kern="1200" cap="none" spc="0" normalizeH="0" baseline="0" noProof="0" dirty="0">
                <a:ln>
                  <a:noFill/>
                </a:ln>
                <a:solidFill>
                  <a:prstClr val="black"/>
                </a:solidFill>
                <a:effectLst/>
                <a:uLnTx/>
                <a:uFillTx/>
                <a:latin typeface="+mn-ea"/>
                <a:cs typeface="+mn-cs"/>
              </a:rPr>
              <a:t>1</a:t>
            </a:r>
            <a:r>
              <a:rPr kumimoji="1" lang="ja-JP" altLang="en-US" sz="2800" b="1" i="0" u="none" strike="noStrike" kern="1200" cap="none" spc="0" normalizeH="0" baseline="0" noProof="0" dirty="0">
                <a:ln>
                  <a:noFill/>
                </a:ln>
                <a:solidFill>
                  <a:prstClr val="black"/>
                </a:solidFill>
                <a:effectLst/>
                <a:uLnTx/>
                <a:uFillTx/>
                <a:latin typeface="+mn-ea"/>
                <a:cs typeface="+mn-cs"/>
              </a:rPr>
              <a:t>名（ ｵｰｽﾄﾗﾘｱ ）</a:t>
            </a:r>
            <a:endParaRPr kumimoji="1" lang="en-US" altLang="ja-JP" sz="2800" b="1"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1" dirty="0">
                <a:solidFill>
                  <a:prstClr val="black"/>
                </a:solidFill>
                <a:latin typeface="+mn-ea"/>
              </a:rPr>
              <a:t>　　</a:t>
            </a:r>
            <a:r>
              <a:rPr kumimoji="1" lang="en-US" altLang="ja-JP" sz="2800" b="1" dirty="0">
                <a:solidFill>
                  <a:prstClr val="black"/>
                </a:solidFill>
                <a:latin typeface="+mn-ea"/>
              </a:rPr>
              <a:t>2</a:t>
            </a:r>
            <a:r>
              <a:rPr kumimoji="1" lang="en-US" altLang="ja-JP" sz="2800" b="1" i="0" u="none" strike="noStrike" kern="1200" cap="none" spc="0" normalizeH="0" baseline="0" noProof="0" dirty="0">
                <a:ln>
                  <a:noFill/>
                </a:ln>
                <a:solidFill>
                  <a:prstClr val="black"/>
                </a:solidFill>
                <a:effectLst/>
                <a:uLnTx/>
                <a:uFillTx/>
                <a:latin typeface="+mn-ea"/>
                <a:cs typeface="+mn-cs"/>
              </a:rPr>
              <a:t>016-17</a:t>
            </a:r>
            <a:r>
              <a:rPr kumimoji="1" lang="ja-JP" altLang="en-US" sz="2800" b="1" i="0" u="none" strike="noStrike" kern="1200" cap="none" spc="0" normalizeH="0" baseline="0" noProof="0" dirty="0">
                <a:ln>
                  <a:noFill/>
                </a:ln>
                <a:solidFill>
                  <a:prstClr val="black"/>
                </a:solidFill>
                <a:effectLst/>
                <a:uLnTx/>
                <a:uFillTx/>
                <a:latin typeface="+mn-ea"/>
                <a:cs typeface="+mn-cs"/>
              </a:rPr>
              <a:t>年度：応募</a:t>
            </a:r>
            <a:r>
              <a:rPr kumimoji="1" lang="en-US" altLang="ja-JP" sz="2800" b="1" i="0" u="none" strike="noStrike" kern="1200" cap="none" spc="0" normalizeH="0" baseline="0" noProof="0" dirty="0">
                <a:ln>
                  <a:noFill/>
                </a:ln>
                <a:solidFill>
                  <a:prstClr val="white"/>
                </a:solidFill>
                <a:effectLst/>
                <a:uLnTx/>
                <a:uFillTx/>
                <a:latin typeface="+mn-ea"/>
                <a:cs typeface="+mn-cs"/>
              </a:rPr>
              <a:t>0</a:t>
            </a:r>
            <a:r>
              <a:rPr kumimoji="1" lang="en-US" altLang="ja-JP" sz="2800" b="1" i="0" u="none" strike="noStrike" kern="1200" cap="none" spc="0" normalizeH="0" baseline="0" noProof="0" dirty="0">
                <a:ln>
                  <a:noFill/>
                </a:ln>
                <a:solidFill>
                  <a:prstClr val="black"/>
                </a:solidFill>
                <a:effectLst/>
                <a:uLnTx/>
                <a:uFillTx/>
                <a:latin typeface="+mn-ea"/>
                <a:cs typeface="+mn-cs"/>
              </a:rPr>
              <a:t>6</a:t>
            </a:r>
            <a:r>
              <a:rPr kumimoji="1" lang="ja-JP" altLang="en-US" sz="2800" b="1" i="0" u="none" strike="noStrike" kern="1200" cap="none" spc="0" normalizeH="0" baseline="0" noProof="0" dirty="0">
                <a:ln>
                  <a:noFill/>
                </a:ln>
                <a:solidFill>
                  <a:prstClr val="black"/>
                </a:solidFill>
                <a:effectLst/>
                <a:uLnTx/>
                <a:uFillTx/>
                <a:latin typeface="+mn-ea"/>
                <a:cs typeface="+mn-cs"/>
              </a:rPr>
              <a:t>名／合格</a:t>
            </a:r>
            <a:r>
              <a:rPr kumimoji="1" lang="en-US" altLang="ja-JP" sz="2800" b="1" i="0" u="none" strike="noStrike" kern="1200" cap="none" spc="0" normalizeH="0" baseline="0" noProof="0" dirty="0">
                <a:ln>
                  <a:noFill/>
                </a:ln>
                <a:solidFill>
                  <a:prstClr val="white"/>
                </a:solidFill>
                <a:effectLst/>
                <a:uLnTx/>
                <a:uFillTx/>
                <a:latin typeface="+mn-ea"/>
                <a:cs typeface="+mn-cs"/>
              </a:rPr>
              <a:t>0</a:t>
            </a:r>
            <a:r>
              <a:rPr kumimoji="1" lang="en-US" altLang="ja-JP" sz="2800" b="1" i="0" u="none" strike="noStrike" kern="1200" cap="none" spc="0" normalizeH="0" baseline="0" noProof="0" dirty="0">
                <a:ln>
                  <a:noFill/>
                </a:ln>
                <a:solidFill>
                  <a:prstClr val="black"/>
                </a:solidFill>
                <a:effectLst/>
                <a:uLnTx/>
                <a:uFillTx/>
                <a:latin typeface="+mn-ea"/>
                <a:cs typeface="+mn-cs"/>
              </a:rPr>
              <a:t>1</a:t>
            </a:r>
            <a:r>
              <a:rPr kumimoji="1" lang="ja-JP" altLang="en-US" sz="2800" b="1" i="0" u="none" strike="noStrike" kern="1200" cap="none" spc="0" normalizeH="0" baseline="0" noProof="0" dirty="0">
                <a:ln>
                  <a:noFill/>
                </a:ln>
                <a:solidFill>
                  <a:prstClr val="black"/>
                </a:solidFill>
                <a:effectLst/>
                <a:uLnTx/>
                <a:uFillTx/>
                <a:latin typeface="+mn-ea"/>
                <a:cs typeface="+mn-cs"/>
              </a:rPr>
              <a:t>名（イギリス）</a:t>
            </a:r>
            <a:endParaRPr kumimoji="1" lang="en-US" altLang="ja-JP" sz="2800" b="1"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mn-ea"/>
                <a:cs typeface="+mn-cs"/>
              </a:rPr>
              <a:t>　　</a:t>
            </a:r>
            <a:r>
              <a:rPr kumimoji="1" lang="en-US" altLang="ja-JP" sz="2800" b="1" i="0" u="none" strike="noStrike" kern="1200" cap="none" spc="0" normalizeH="0" baseline="0" noProof="0" dirty="0">
                <a:ln>
                  <a:noFill/>
                </a:ln>
                <a:solidFill>
                  <a:prstClr val="black"/>
                </a:solidFill>
                <a:effectLst/>
                <a:uLnTx/>
                <a:uFillTx/>
                <a:latin typeface="+mn-ea"/>
                <a:cs typeface="+mn-cs"/>
              </a:rPr>
              <a:t>2017-18</a:t>
            </a:r>
            <a:r>
              <a:rPr kumimoji="1" lang="ja-JP" altLang="en-US" sz="2800" b="1" i="0" u="none" strike="noStrike" kern="1200" cap="none" spc="0" normalizeH="0" baseline="0" noProof="0" dirty="0">
                <a:ln>
                  <a:noFill/>
                </a:ln>
                <a:solidFill>
                  <a:prstClr val="black"/>
                </a:solidFill>
                <a:effectLst/>
                <a:uLnTx/>
                <a:uFillTx/>
                <a:latin typeface="+mn-ea"/>
                <a:cs typeface="+mn-cs"/>
              </a:rPr>
              <a:t>年度：応募</a:t>
            </a:r>
            <a:r>
              <a:rPr kumimoji="1" lang="en-US" altLang="ja-JP" sz="2800" b="1" i="0" u="none" strike="noStrike" kern="1200" cap="none" spc="0" normalizeH="0" baseline="0" noProof="0" dirty="0">
                <a:ln>
                  <a:noFill/>
                </a:ln>
                <a:solidFill>
                  <a:prstClr val="black"/>
                </a:solidFill>
                <a:effectLst/>
                <a:uLnTx/>
                <a:uFillTx/>
                <a:latin typeface="+mn-ea"/>
                <a:cs typeface="+mn-cs"/>
              </a:rPr>
              <a:t>17</a:t>
            </a:r>
            <a:r>
              <a:rPr kumimoji="1" lang="ja-JP" altLang="en-US" sz="2800" b="1" i="0" u="none" strike="noStrike" kern="1200" cap="none" spc="0" normalizeH="0" baseline="0" noProof="0" dirty="0">
                <a:ln>
                  <a:noFill/>
                </a:ln>
                <a:solidFill>
                  <a:prstClr val="black"/>
                </a:solidFill>
                <a:effectLst/>
                <a:uLnTx/>
                <a:uFillTx/>
                <a:latin typeface="+mn-ea"/>
                <a:cs typeface="+mn-cs"/>
              </a:rPr>
              <a:t>名／合格</a:t>
            </a:r>
            <a:r>
              <a:rPr kumimoji="1" lang="en-US" altLang="ja-JP" sz="2800" b="1" i="0" u="none" strike="noStrike" kern="1200" cap="none" spc="0" normalizeH="0" baseline="0" noProof="0" dirty="0">
                <a:ln>
                  <a:noFill/>
                </a:ln>
                <a:solidFill>
                  <a:prstClr val="white"/>
                </a:solidFill>
                <a:effectLst/>
                <a:uLnTx/>
                <a:uFillTx/>
                <a:latin typeface="+mn-ea"/>
                <a:cs typeface="+mn-cs"/>
              </a:rPr>
              <a:t>0</a:t>
            </a:r>
            <a:r>
              <a:rPr kumimoji="1" lang="en-US" altLang="ja-JP" sz="2800" b="1" i="0" u="none" strike="noStrike" kern="1200" cap="none" spc="0" normalizeH="0" baseline="0" noProof="0" dirty="0">
                <a:ln>
                  <a:noFill/>
                </a:ln>
                <a:solidFill>
                  <a:prstClr val="black"/>
                </a:solidFill>
                <a:effectLst/>
                <a:uLnTx/>
                <a:uFillTx/>
                <a:latin typeface="+mn-ea"/>
                <a:cs typeface="+mn-cs"/>
              </a:rPr>
              <a:t>2</a:t>
            </a:r>
            <a:r>
              <a:rPr kumimoji="1" lang="ja-JP" altLang="en-US" sz="2800" b="1" i="0" u="none" strike="noStrike" kern="1200" cap="none" spc="0" normalizeH="0" baseline="0" noProof="0" dirty="0">
                <a:ln>
                  <a:noFill/>
                </a:ln>
                <a:solidFill>
                  <a:prstClr val="black"/>
                </a:solidFill>
                <a:effectLst/>
                <a:uLnTx/>
                <a:uFillTx/>
                <a:latin typeface="+mn-ea"/>
                <a:cs typeface="+mn-cs"/>
              </a:rPr>
              <a:t>名（イギリス）</a:t>
            </a:r>
            <a:endParaRPr kumimoji="1" lang="en-US" altLang="ja-JP" sz="2800" b="1"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mn-ea"/>
                <a:cs typeface="+mn-cs"/>
              </a:rPr>
              <a:t>　　</a:t>
            </a:r>
            <a:r>
              <a:rPr kumimoji="1" lang="en-US" altLang="ja-JP" sz="2800" b="1" i="0" u="none" strike="noStrike" kern="1200" cap="none" spc="0" normalizeH="0" baseline="0" noProof="0" dirty="0">
                <a:ln>
                  <a:noFill/>
                </a:ln>
                <a:solidFill>
                  <a:prstClr val="black"/>
                </a:solidFill>
                <a:effectLst/>
                <a:uLnTx/>
                <a:uFillTx/>
                <a:latin typeface="+mn-ea"/>
                <a:cs typeface="+mn-cs"/>
              </a:rPr>
              <a:t>2018-19</a:t>
            </a:r>
            <a:r>
              <a:rPr kumimoji="1" lang="ja-JP" altLang="en-US" sz="2800" b="1" i="0" u="none" strike="noStrike" kern="1200" cap="none" spc="0" normalizeH="0" baseline="0" noProof="0" dirty="0">
                <a:ln>
                  <a:noFill/>
                </a:ln>
                <a:solidFill>
                  <a:prstClr val="black"/>
                </a:solidFill>
                <a:effectLst/>
                <a:uLnTx/>
                <a:uFillTx/>
                <a:latin typeface="+mn-ea"/>
                <a:cs typeface="+mn-cs"/>
              </a:rPr>
              <a:t>年度：応募</a:t>
            </a:r>
            <a:r>
              <a:rPr kumimoji="1" lang="en-US" altLang="ja-JP" sz="2800" b="1" i="0" u="none" strike="noStrike" kern="1200" cap="none" spc="0" normalizeH="0" baseline="0" noProof="0" dirty="0">
                <a:ln>
                  <a:noFill/>
                </a:ln>
                <a:solidFill>
                  <a:prstClr val="white"/>
                </a:solidFill>
                <a:effectLst/>
                <a:uLnTx/>
                <a:uFillTx/>
                <a:latin typeface="+mn-ea"/>
                <a:cs typeface="+mn-cs"/>
              </a:rPr>
              <a:t>0</a:t>
            </a:r>
            <a:r>
              <a:rPr kumimoji="1" lang="en-US" altLang="ja-JP" sz="2800" b="1" i="0" u="none" strike="noStrike" kern="1200" cap="none" spc="0" normalizeH="0" baseline="0" noProof="0" dirty="0">
                <a:ln>
                  <a:noFill/>
                </a:ln>
                <a:solidFill>
                  <a:prstClr val="black"/>
                </a:solidFill>
                <a:effectLst/>
                <a:uLnTx/>
                <a:uFillTx/>
                <a:latin typeface="+mn-ea"/>
                <a:cs typeface="+mn-cs"/>
              </a:rPr>
              <a:t>8</a:t>
            </a:r>
            <a:r>
              <a:rPr kumimoji="1" lang="ja-JP" altLang="en-US" sz="2800" b="1" i="0" u="none" strike="noStrike" kern="1200" cap="none" spc="0" normalizeH="0" baseline="0" noProof="0" dirty="0">
                <a:ln>
                  <a:noFill/>
                </a:ln>
                <a:solidFill>
                  <a:prstClr val="black"/>
                </a:solidFill>
                <a:effectLst/>
                <a:uLnTx/>
                <a:uFillTx/>
                <a:latin typeface="+mn-ea"/>
                <a:cs typeface="+mn-cs"/>
              </a:rPr>
              <a:t>名／合格</a:t>
            </a:r>
            <a:r>
              <a:rPr kumimoji="1" lang="en-US" altLang="ja-JP" sz="2800" b="1" i="0" u="none" strike="noStrike" kern="1200" cap="none" spc="0" normalizeH="0" baseline="0" noProof="0" dirty="0">
                <a:ln>
                  <a:noFill/>
                </a:ln>
                <a:solidFill>
                  <a:prstClr val="white"/>
                </a:solidFill>
                <a:effectLst/>
                <a:uLnTx/>
                <a:uFillTx/>
                <a:latin typeface="+mn-ea"/>
                <a:cs typeface="+mn-cs"/>
              </a:rPr>
              <a:t>0</a:t>
            </a:r>
            <a:r>
              <a:rPr kumimoji="1" lang="en-US" altLang="ja-JP" sz="2800" b="1" i="0" u="none" strike="noStrike" kern="1200" cap="none" spc="0" normalizeH="0" baseline="0" noProof="0" dirty="0">
                <a:ln>
                  <a:noFill/>
                </a:ln>
                <a:solidFill>
                  <a:prstClr val="black"/>
                </a:solidFill>
                <a:effectLst/>
                <a:uLnTx/>
                <a:uFillTx/>
                <a:latin typeface="+mn-ea"/>
                <a:cs typeface="+mn-cs"/>
              </a:rPr>
              <a:t>1</a:t>
            </a:r>
            <a:r>
              <a:rPr kumimoji="1" lang="ja-JP" altLang="en-US" sz="2800" b="1" i="0" u="none" strike="noStrike" kern="1200" cap="none" spc="0" normalizeH="0" baseline="0" noProof="0" dirty="0">
                <a:ln>
                  <a:noFill/>
                </a:ln>
                <a:solidFill>
                  <a:prstClr val="black"/>
                </a:solidFill>
                <a:effectLst/>
                <a:uLnTx/>
                <a:uFillTx/>
                <a:latin typeface="+mn-ea"/>
                <a:cs typeface="+mn-cs"/>
              </a:rPr>
              <a:t>名（イギリス）</a:t>
            </a:r>
            <a:endParaRPr kumimoji="1" lang="en-US" altLang="ja-JP" sz="2800" b="1" i="0" u="none" strike="noStrike" kern="1200" cap="none" spc="0" normalizeH="0" baseline="0" noProof="0" dirty="0">
              <a:ln>
                <a:noFill/>
              </a:ln>
              <a:solidFill>
                <a:prstClr val="black"/>
              </a:solidFill>
              <a:effectLst/>
              <a:uLnTx/>
              <a:uFillTx/>
              <a:latin typeface="+mn-ea"/>
              <a:cs typeface="+mn-cs"/>
            </a:endParaRPr>
          </a:p>
        </p:txBody>
      </p:sp>
    </p:spTree>
    <p:extLst>
      <p:ext uri="{BB962C8B-B14F-4D97-AF65-F5344CB8AC3E}">
        <p14:creationId xmlns:p14="http://schemas.microsoft.com/office/powerpoint/2010/main" val="2474446105"/>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DEB0BFF8-A334-4278-AA1C-5A442BAA0816}"/>
              </a:ext>
            </a:extLst>
          </p:cNvPr>
          <p:cNvSpPr txBox="1"/>
          <p:nvPr/>
        </p:nvSpPr>
        <p:spPr>
          <a:xfrm>
            <a:off x="0" y="1365206"/>
            <a:ext cx="9143997" cy="707886"/>
          </a:xfrm>
          <a:prstGeom prst="rect">
            <a:avLst/>
          </a:prstGeom>
          <a:noFill/>
        </p:spPr>
        <p:txBody>
          <a:bodyPr wrap="square" rtlCol="0">
            <a:spAutoFit/>
          </a:bodyPr>
          <a:lstStyle/>
          <a:p>
            <a:pPr algn="ctr"/>
            <a:r>
              <a:rPr lang="ja-JP" altLang="en-US" sz="4000" b="1" dirty="0">
                <a:latin typeface="+mn-ea"/>
              </a:rPr>
              <a:t>渡航前オリエンテーション実施報告</a:t>
            </a:r>
            <a:endParaRPr lang="en-US" altLang="ja-JP" sz="4000" b="1" dirty="0">
              <a:latin typeface="+mn-ea"/>
            </a:endParaRPr>
          </a:p>
        </p:txBody>
      </p:sp>
      <p:pic>
        <p:nvPicPr>
          <p:cNvPr id="10" name="図 2">
            <a:extLst>
              <a:ext uri="{FF2B5EF4-FFF2-40B4-BE49-F238E27FC236}">
                <a16:creationId xmlns:a16="http://schemas.microsoft.com/office/drawing/2014/main" id="{BE8B14EF-B8FC-40D5-A6F9-25CCA5BAB8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4035" y="246276"/>
            <a:ext cx="5075926" cy="723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図 2">
            <a:extLst>
              <a:ext uri="{FF2B5EF4-FFF2-40B4-BE49-F238E27FC236}">
                <a16:creationId xmlns:a16="http://schemas.microsoft.com/office/drawing/2014/main" id="{1D6E5FBA-44CC-4412-81D3-8C48EFC79F7D}"/>
              </a:ext>
            </a:extLst>
          </p:cNvPr>
          <p:cNvPicPr>
            <a:picLocks noChangeAspect="1"/>
          </p:cNvPicPr>
          <p:nvPr/>
        </p:nvPicPr>
        <p:blipFill rotWithShape="1">
          <a:blip r:embed="rId4">
            <a:extLst>
              <a:ext uri="{28A0092B-C50C-407E-A947-70E740481C1C}">
                <a14:useLocalDpi xmlns:a14="http://schemas.microsoft.com/office/drawing/2010/main" val="0"/>
              </a:ext>
            </a:extLst>
          </a:blip>
          <a:srcRect l="6309" t="19011" b="24466"/>
          <a:stretch/>
        </p:blipFill>
        <p:spPr>
          <a:xfrm>
            <a:off x="533401" y="2073092"/>
            <a:ext cx="8077197" cy="3659100"/>
          </a:xfrm>
          <a:prstGeom prst="rect">
            <a:avLst/>
          </a:prstGeom>
        </p:spPr>
      </p:pic>
      <p:sp>
        <p:nvSpPr>
          <p:cNvPr id="4" name="テキスト ボックス 3">
            <a:extLst>
              <a:ext uri="{FF2B5EF4-FFF2-40B4-BE49-F238E27FC236}">
                <a16:creationId xmlns:a16="http://schemas.microsoft.com/office/drawing/2014/main" id="{FB4C153C-7811-4BD0-9D97-EC5FEE620647}"/>
              </a:ext>
            </a:extLst>
          </p:cNvPr>
          <p:cNvSpPr txBox="1"/>
          <p:nvPr/>
        </p:nvSpPr>
        <p:spPr>
          <a:xfrm>
            <a:off x="0" y="5906678"/>
            <a:ext cx="9144000" cy="369332"/>
          </a:xfrm>
          <a:prstGeom prst="rect">
            <a:avLst/>
          </a:prstGeom>
          <a:noFill/>
        </p:spPr>
        <p:txBody>
          <a:bodyPr wrap="square" rtlCol="0">
            <a:spAutoFit/>
          </a:bodyPr>
          <a:lstStyle/>
          <a:p>
            <a:pPr algn="ctr"/>
            <a:r>
              <a:rPr kumimoji="1" lang="en-US" altLang="ja-JP" b="1" dirty="0">
                <a:latin typeface="+mn-ea"/>
              </a:rPr>
              <a:t>&lt;</a:t>
            </a:r>
            <a:r>
              <a:rPr kumimoji="1" lang="ja-JP" altLang="en-US" b="1" dirty="0">
                <a:latin typeface="+mn-ea"/>
              </a:rPr>
              <a:t>　</a:t>
            </a:r>
            <a:r>
              <a:rPr kumimoji="1" lang="en-US" altLang="ja-JP" b="1" dirty="0">
                <a:latin typeface="+mn-ea"/>
              </a:rPr>
              <a:t>2018</a:t>
            </a:r>
            <a:r>
              <a:rPr kumimoji="1" lang="ja-JP" altLang="en-US" b="1" dirty="0">
                <a:latin typeface="+mn-ea"/>
              </a:rPr>
              <a:t>年</a:t>
            </a:r>
            <a:r>
              <a:rPr kumimoji="1" lang="en-US" altLang="ja-JP" b="1" dirty="0">
                <a:latin typeface="+mn-ea"/>
              </a:rPr>
              <a:t>8</a:t>
            </a:r>
            <a:r>
              <a:rPr kumimoji="1" lang="ja-JP" altLang="en-US" b="1" dirty="0">
                <a:latin typeface="+mn-ea"/>
              </a:rPr>
              <a:t>月</a:t>
            </a:r>
            <a:r>
              <a:rPr kumimoji="1" lang="en-US" altLang="ja-JP" b="1" dirty="0">
                <a:latin typeface="+mn-ea"/>
              </a:rPr>
              <a:t>4</a:t>
            </a:r>
            <a:r>
              <a:rPr kumimoji="1" lang="ja-JP" altLang="en-US" b="1" dirty="0">
                <a:latin typeface="+mn-ea"/>
              </a:rPr>
              <a:t>日開催　</a:t>
            </a:r>
            <a:r>
              <a:rPr kumimoji="1" lang="en-US" altLang="ja-JP" b="1" dirty="0">
                <a:latin typeface="+mn-ea"/>
              </a:rPr>
              <a:t>&gt;</a:t>
            </a:r>
            <a:endParaRPr kumimoji="1" lang="ja-JP" altLang="en-US" b="1" dirty="0">
              <a:latin typeface="+mn-ea"/>
            </a:endParaRPr>
          </a:p>
        </p:txBody>
      </p:sp>
    </p:spTree>
    <p:extLst>
      <p:ext uri="{BB962C8B-B14F-4D97-AF65-F5344CB8AC3E}">
        <p14:creationId xmlns:p14="http://schemas.microsoft.com/office/powerpoint/2010/main" val="4281327962"/>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DEB0BFF8-A334-4278-AA1C-5A442BAA0816}"/>
              </a:ext>
            </a:extLst>
          </p:cNvPr>
          <p:cNvSpPr txBox="1"/>
          <p:nvPr/>
        </p:nvSpPr>
        <p:spPr>
          <a:xfrm>
            <a:off x="0" y="1365206"/>
            <a:ext cx="9143997" cy="707886"/>
          </a:xfrm>
          <a:prstGeom prst="rect">
            <a:avLst/>
          </a:prstGeom>
          <a:noFill/>
        </p:spPr>
        <p:txBody>
          <a:bodyPr wrap="square" rtlCol="0">
            <a:spAutoFit/>
          </a:bodyPr>
          <a:lstStyle/>
          <a:p>
            <a:pPr algn="ctr"/>
            <a:r>
              <a:rPr lang="ja-JP" altLang="en-US" sz="4000" b="1" dirty="0">
                <a:latin typeface="+mn-ea"/>
              </a:rPr>
              <a:t>奨学金小委員会より皆様へ</a:t>
            </a:r>
            <a:endParaRPr lang="en-US" altLang="ja-JP" sz="4000" b="1" dirty="0">
              <a:latin typeface="+mn-ea"/>
            </a:endParaRPr>
          </a:p>
        </p:txBody>
      </p:sp>
      <p:pic>
        <p:nvPicPr>
          <p:cNvPr id="10" name="図 2">
            <a:extLst>
              <a:ext uri="{FF2B5EF4-FFF2-40B4-BE49-F238E27FC236}">
                <a16:creationId xmlns:a16="http://schemas.microsoft.com/office/drawing/2014/main" id="{BE8B14EF-B8FC-40D5-A6F9-25CCA5BAB8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4035" y="246276"/>
            <a:ext cx="5075926" cy="723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テキスト ボックス 3">
            <a:extLst>
              <a:ext uri="{FF2B5EF4-FFF2-40B4-BE49-F238E27FC236}">
                <a16:creationId xmlns:a16="http://schemas.microsoft.com/office/drawing/2014/main" id="{31934B32-4DD2-474F-8EFB-B4826E5AEF24}"/>
              </a:ext>
            </a:extLst>
          </p:cNvPr>
          <p:cNvSpPr txBox="1"/>
          <p:nvPr/>
        </p:nvSpPr>
        <p:spPr>
          <a:xfrm>
            <a:off x="0" y="2482850"/>
            <a:ext cx="9143997" cy="38472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1" dirty="0">
                <a:solidFill>
                  <a:prstClr val="black"/>
                </a:solidFill>
                <a:latin typeface="+mn-ea"/>
              </a:rPr>
              <a:t>①　ロータリー財団プログラムである奨学金プログラム</a:t>
            </a:r>
            <a:endParaRPr kumimoji="1" lang="en-US" altLang="ja-JP" sz="2800" b="1" dirty="0">
              <a:solidFill>
                <a:prstClr val="black"/>
              </a:solidFill>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1" dirty="0">
                <a:solidFill>
                  <a:prstClr val="black"/>
                </a:solidFill>
                <a:latin typeface="+mn-ea"/>
              </a:rPr>
              <a:t>　　について知ってください。そしてそれぞれのクラブ</a:t>
            </a:r>
            <a:endParaRPr kumimoji="1" lang="en-US" altLang="ja-JP" sz="2800" b="1" dirty="0">
              <a:solidFill>
                <a:prstClr val="black"/>
              </a:solidFill>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1" dirty="0">
                <a:solidFill>
                  <a:prstClr val="black"/>
                </a:solidFill>
                <a:latin typeface="+mn-ea"/>
              </a:rPr>
              <a:t>　　のロータリアンの皆さんに是非ご紹介ください。</a:t>
            </a:r>
            <a:endParaRPr kumimoji="1" lang="en-US" altLang="ja-JP" sz="2800" b="1" dirty="0">
              <a:solidFill>
                <a:prstClr val="black"/>
              </a:solidFill>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1" dirty="0">
              <a:solidFill>
                <a:prstClr val="black"/>
              </a:solidFill>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1" dirty="0">
                <a:solidFill>
                  <a:prstClr val="black"/>
                </a:solidFill>
                <a:latin typeface="+mn-ea"/>
              </a:rPr>
              <a:t>②</a:t>
            </a:r>
            <a:r>
              <a:rPr kumimoji="1" lang="ja-JP" altLang="en-US" sz="2800" b="1" i="0" u="none" strike="noStrike" kern="1200" cap="none" spc="0" normalizeH="0" baseline="0" noProof="0" dirty="0">
                <a:ln>
                  <a:noFill/>
                </a:ln>
                <a:solidFill>
                  <a:prstClr val="black"/>
                </a:solidFill>
                <a:effectLst/>
                <a:uLnTx/>
                <a:uFillTx/>
                <a:latin typeface="+mn-ea"/>
                <a:cs typeface="+mn-cs"/>
              </a:rPr>
              <a:t>　各クラブへ平和フェロー、グローバル補助金奨学生</a:t>
            </a:r>
            <a:endParaRPr kumimoji="1" lang="en-US" altLang="ja-JP" sz="2800" b="1"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1" dirty="0">
                <a:solidFill>
                  <a:prstClr val="black"/>
                </a:solidFill>
                <a:latin typeface="+mn-ea"/>
              </a:rPr>
              <a:t>　　申請希望者本人より</a:t>
            </a:r>
            <a:r>
              <a:rPr kumimoji="1" lang="ja-JP" altLang="en-US" sz="2800" b="1" i="0" u="none" strike="noStrike" kern="1200" cap="none" spc="0" normalizeH="0" baseline="0" noProof="0" dirty="0">
                <a:ln>
                  <a:noFill/>
                </a:ln>
                <a:solidFill>
                  <a:prstClr val="black"/>
                </a:solidFill>
                <a:effectLst/>
                <a:uLnTx/>
                <a:uFillTx/>
                <a:latin typeface="+mn-ea"/>
                <a:cs typeface="+mn-cs"/>
              </a:rPr>
              <a:t>問合わせ</a:t>
            </a:r>
            <a:r>
              <a:rPr kumimoji="1" lang="ja-JP" altLang="en-US" sz="2800" b="1" dirty="0">
                <a:solidFill>
                  <a:prstClr val="black"/>
                </a:solidFill>
                <a:latin typeface="+mn-ea"/>
              </a:rPr>
              <a:t>が</a:t>
            </a:r>
            <a:r>
              <a:rPr kumimoji="1" lang="ja-JP" altLang="en-US" sz="2800" b="1" i="0" u="none" strike="noStrike" kern="1200" cap="none" spc="0" normalizeH="0" baseline="0" noProof="0" dirty="0">
                <a:ln>
                  <a:noFill/>
                </a:ln>
                <a:solidFill>
                  <a:prstClr val="black"/>
                </a:solidFill>
                <a:effectLst/>
                <a:uLnTx/>
                <a:uFillTx/>
                <a:latin typeface="+mn-ea"/>
                <a:cs typeface="+mn-cs"/>
              </a:rPr>
              <a:t>あった際には地区へ</a:t>
            </a:r>
            <a:endParaRPr kumimoji="1" lang="en-US" altLang="ja-JP" sz="2800" b="1"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1" dirty="0">
                <a:solidFill>
                  <a:prstClr val="black"/>
                </a:solidFill>
                <a:latin typeface="+mn-ea"/>
              </a:rPr>
              <a:t>　　</a:t>
            </a:r>
            <a:r>
              <a:rPr kumimoji="1" lang="ja-JP" altLang="en-US" sz="2800" b="1" i="0" u="none" strike="noStrike" kern="1200" cap="none" spc="0" normalizeH="0" baseline="0" noProof="0" dirty="0">
                <a:ln>
                  <a:noFill/>
                </a:ln>
                <a:solidFill>
                  <a:prstClr val="black"/>
                </a:solidFill>
                <a:effectLst/>
                <a:uLnTx/>
                <a:uFillTx/>
                <a:latin typeface="+mn-ea"/>
                <a:cs typeface="+mn-cs"/>
              </a:rPr>
              <a:t>ご一報ください。</a:t>
            </a:r>
            <a:endParaRPr kumimoji="1" lang="en-US" altLang="ja-JP" sz="2800" b="1"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1" i="0" u="none" strike="noStrike" kern="1200" cap="none" spc="0" normalizeH="0" baseline="0" noProof="0" dirty="0">
              <a:ln>
                <a:noFill/>
              </a:ln>
              <a:solidFill>
                <a:prstClr val="black"/>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1" dirty="0">
                <a:solidFill>
                  <a:prstClr val="black"/>
                </a:solidFill>
                <a:latin typeface="+mn-ea"/>
              </a:rPr>
              <a:t>③　皆さまのまわりに優秀な候補者がいらっしゃいまし</a:t>
            </a:r>
            <a:endParaRPr kumimoji="1" lang="en-US" altLang="ja-JP" sz="2800" b="1" dirty="0">
              <a:solidFill>
                <a:prstClr val="black"/>
              </a:solidFill>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1" dirty="0">
                <a:solidFill>
                  <a:prstClr val="black"/>
                </a:solidFill>
                <a:latin typeface="+mn-ea"/>
              </a:rPr>
              <a:t>　　たらご推薦の程、宜しくいお願い致します。</a:t>
            </a:r>
            <a:endParaRPr kumimoji="1" lang="en-US" altLang="ja-JP" sz="2800" b="1" dirty="0">
              <a:solidFill>
                <a:prstClr val="black"/>
              </a:solidFill>
              <a:latin typeface="+mn-ea"/>
            </a:endParaRPr>
          </a:p>
        </p:txBody>
      </p:sp>
    </p:spTree>
    <p:extLst>
      <p:ext uri="{BB962C8B-B14F-4D97-AF65-F5344CB8AC3E}">
        <p14:creationId xmlns:p14="http://schemas.microsoft.com/office/powerpoint/2010/main" val="3134891352"/>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DEB0BFF8-A334-4278-AA1C-5A442BAA0816}"/>
              </a:ext>
            </a:extLst>
          </p:cNvPr>
          <p:cNvSpPr txBox="1"/>
          <p:nvPr/>
        </p:nvSpPr>
        <p:spPr>
          <a:xfrm>
            <a:off x="3" y="4248106"/>
            <a:ext cx="9143997" cy="523220"/>
          </a:xfrm>
          <a:prstGeom prst="rect">
            <a:avLst/>
          </a:prstGeom>
          <a:noFill/>
        </p:spPr>
        <p:txBody>
          <a:bodyPr wrap="square" rtlCol="0">
            <a:spAutoFit/>
          </a:bodyPr>
          <a:lstStyle/>
          <a:p>
            <a:pPr algn="ctr"/>
            <a:r>
              <a:rPr lang="ja-JP" altLang="en-US" sz="2800" b="1" dirty="0">
                <a:latin typeface="+mn-ea"/>
              </a:rPr>
              <a:t>ご清聴ありがとうございました</a:t>
            </a:r>
            <a:endParaRPr lang="en-US" altLang="ja-JP" sz="2800" b="1" dirty="0">
              <a:latin typeface="+mn-ea"/>
            </a:endParaRPr>
          </a:p>
        </p:txBody>
      </p:sp>
      <p:pic>
        <p:nvPicPr>
          <p:cNvPr id="10" name="図 2">
            <a:extLst>
              <a:ext uri="{FF2B5EF4-FFF2-40B4-BE49-F238E27FC236}">
                <a16:creationId xmlns:a16="http://schemas.microsoft.com/office/drawing/2014/main" id="{BE8B14EF-B8FC-40D5-A6F9-25CCA5BAB8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4037" y="3067049"/>
            <a:ext cx="5075926" cy="723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99826400"/>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DEB0BFF8-A334-4278-AA1C-5A442BAA0816}"/>
              </a:ext>
            </a:extLst>
          </p:cNvPr>
          <p:cNvSpPr txBox="1"/>
          <p:nvPr/>
        </p:nvSpPr>
        <p:spPr>
          <a:xfrm>
            <a:off x="0" y="1365206"/>
            <a:ext cx="9143997" cy="707886"/>
          </a:xfrm>
          <a:prstGeom prst="rect">
            <a:avLst/>
          </a:prstGeom>
          <a:noFill/>
        </p:spPr>
        <p:txBody>
          <a:bodyPr wrap="square" rtlCol="0">
            <a:spAutoFit/>
          </a:bodyPr>
          <a:lstStyle/>
          <a:p>
            <a:pPr algn="ctr"/>
            <a:r>
              <a:rPr lang="ja-JP" altLang="en-US" sz="4000" b="1" dirty="0">
                <a:latin typeface="+mn-ea"/>
              </a:rPr>
              <a:t>奨学金小委員会のご紹介</a:t>
            </a:r>
            <a:endParaRPr lang="en-US" altLang="ja-JP" sz="4000" b="1" dirty="0">
              <a:latin typeface="+mn-ea"/>
            </a:endParaRPr>
          </a:p>
        </p:txBody>
      </p:sp>
      <p:pic>
        <p:nvPicPr>
          <p:cNvPr id="10" name="図 2">
            <a:extLst>
              <a:ext uri="{FF2B5EF4-FFF2-40B4-BE49-F238E27FC236}">
                <a16:creationId xmlns:a16="http://schemas.microsoft.com/office/drawing/2014/main" id="{BE8B14EF-B8FC-40D5-A6F9-25CCA5BAB8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4035" y="246276"/>
            <a:ext cx="5075926" cy="723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テキスト ボックス 1">
            <a:extLst>
              <a:ext uri="{FF2B5EF4-FFF2-40B4-BE49-F238E27FC236}">
                <a16:creationId xmlns:a16="http://schemas.microsoft.com/office/drawing/2014/main" id="{1ED11272-8838-4B66-AB2E-E051AD3462C9}"/>
              </a:ext>
            </a:extLst>
          </p:cNvPr>
          <p:cNvSpPr txBox="1"/>
          <p:nvPr/>
        </p:nvSpPr>
        <p:spPr>
          <a:xfrm>
            <a:off x="0" y="2362200"/>
            <a:ext cx="9144000" cy="4370427"/>
          </a:xfrm>
          <a:prstGeom prst="rect">
            <a:avLst/>
          </a:prstGeom>
          <a:noFill/>
        </p:spPr>
        <p:txBody>
          <a:bodyPr wrap="square" rtlCol="0">
            <a:spAutoFit/>
          </a:bodyPr>
          <a:lstStyle/>
          <a:p>
            <a:r>
              <a:rPr kumimoji="1" lang="ja-JP" altLang="en-US" sz="2400" b="1" dirty="0">
                <a:solidFill>
                  <a:srgbClr val="FF0000"/>
                </a:solidFill>
                <a:latin typeface="+mn-ea"/>
              </a:rPr>
              <a:t>主としてグローバル補助金奨学生及び平和フェローシップを担当奨学生募集、候補者選考、財団承認後奨学生サポートを実施する</a:t>
            </a:r>
            <a:endParaRPr kumimoji="1" lang="en-US" altLang="ja-JP" sz="2400" b="1" dirty="0">
              <a:solidFill>
                <a:srgbClr val="FF0000"/>
              </a:solidFill>
              <a:latin typeface="+mn-ea"/>
            </a:endParaRPr>
          </a:p>
          <a:p>
            <a:endParaRPr kumimoji="1" lang="en-US" altLang="ja-JP" sz="2000" b="1" dirty="0">
              <a:latin typeface="+mn-ea"/>
            </a:endParaRPr>
          </a:p>
          <a:p>
            <a:r>
              <a:rPr kumimoji="1" lang="ja-JP" altLang="en-US" sz="3000" b="1" dirty="0">
                <a:latin typeface="+mn-ea"/>
              </a:rPr>
              <a:t>① グローバル補助金奨学生及び平和フェローの募集</a:t>
            </a:r>
            <a:endParaRPr kumimoji="1" lang="en-US" altLang="ja-JP" sz="3000" b="1" dirty="0">
              <a:latin typeface="+mn-ea"/>
            </a:endParaRPr>
          </a:p>
          <a:p>
            <a:r>
              <a:rPr kumimoji="1" lang="ja-JP" altLang="en-US" sz="3000" b="1" dirty="0">
                <a:latin typeface="+mn-ea"/>
              </a:rPr>
              <a:t>② 奨学生候補者の選考及び財団本部への申請</a:t>
            </a:r>
            <a:endParaRPr kumimoji="1" lang="en-US" altLang="ja-JP" sz="3000" b="1" dirty="0">
              <a:latin typeface="+mn-ea"/>
            </a:endParaRPr>
          </a:p>
          <a:p>
            <a:r>
              <a:rPr kumimoji="1" lang="ja-JP" altLang="en-US" sz="3000" b="1" dirty="0">
                <a:latin typeface="+mn-ea"/>
              </a:rPr>
              <a:t>③ 奨学生受入地区との調整</a:t>
            </a:r>
            <a:endParaRPr kumimoji="1" lang="en-US" altLang="ja-JP" sz="3000" b="1" dirty="0">
              <a:latin typeface="+mn-ea"/>
            </a:endParaRPr>
          </a:p>
          <a:p>
            <a:r>
              <a:rPr kumimoji="1" lang="ja-JP" altLang="en-US" sz="3000" b="1" dirty="0">
                <a:latin typeface="+mn-ea"/>
              </a:rPr>
              <a:t>④ 奨学生のためのオリエンテーションの実施</a:t>
            </a:r>
            <a:endParaRPr kumimoji="1" lang="en-US" altLang="ja-JP" sz="3000" b="1" dirty="0">
              <a:latin typeface="+mn-ea"/>
            </a:endParaRPr>
          </a:p>
          <a:p>
            <a:r>
              <a:rPr kumimoji="1" lang="ja-JP" altLang="en-US" sz="3000" b="1" dirty="0">
                <a:latin typeface="+mn-ea"/>
              </a:rPr>
              <a:t>⑤ 留学中の奨学生との連絡を保つ</a:t>
            </a:r>
            <a:endParaRPr kumimoji="1" lang="en-US" altLang="ja-JP" sz="3000" b="1" dirty="0">
              <a:latin typeface="+mn-ea"/>
            </a:endParaRPr>
          </a:p>
          <a:p>
            <a:r>
              <a:rPr kumimoji="1" lang="ja-JP" altLang="en-US" sz="3000" b="1" dirty="0">
                <a:latin typeface="+mn-ea"/>
              </a:rPr>
              <a:t>⑥ 学友活動への奨学生の参加促進</a:t>
            </a:r>
            <a:endParaRPr kumimoji="1" lang="en-US" altLang="ja-JP" sz="3000" b="1" dirty="0">
              <a:latin typeface="+mn-ea"/>
            </a:endParaRPr>
          </a:p>
          <a:p>
            <a:r>
              <a:rPr kumimoji="1" lang="ja-JP" altLang="en-US" sz="3000" b="1" dirty="0">
                <a:latin typeface="+mn-ea"/>
              </a:rPr>
              <a:t>⑦ 奨学金事業の地区内クラブへの情報提供</a:t>
            </a:r>
            <a:endParaRPr kumimoji="1" lang="en-US" altLang="ja-JP" sz="3000" b="1" dirty="0">
              <a:latin typeface="+mn-ea"/>
            </a:endParaRPr>
          </a:p>
        </p:txBody>
      </p:sp>
    </p:spTree>
    <p:extLst>
      <p:ext uri="{BB962C8B-B14F-4D97-AF65-F5344CB8AC3E}">
        <p14:creationId xmlns:p14="http://schemas.microsoft.com/office/powerpoint/2010/main" val="307353624"/>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4EF74A45-04C1-4495-8447-1B083D66F8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3358" y="2143070"/>
            <a:ext cx="3084830" cy="2203450"/>
          </a:xfrm>
          <a:prstGeom prst="rect">
            <a:avLst/>
          </a:prstGeom>
        </p:spPr>
      </p:pic>
      <p:pic>
        <p:nvPicPr>
          <p:cNvPr id="9" name="図 8">
            <a:extLst>
              <a:ext uri="{FF2B5EF4-FFF2-40B4-BE49-F238E27FC236}">
                <a16:creationId xmlns:a16="http://schemas.microsoft.com/office/drawing/2014/main" id="{7ABA7358-0272-4632-B522-6FBF4E14B8E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5814" y="2143070"/>
            <a:ext cx="3082284" cy="2201631"/>
          </a:xfrm>
          <a:prstGeom prst="rect">
            <a:avLst/>
          </a:prstGeom>
        </p:spPr>
      </p:pic>
      <p:sp>
        <p:nvSpPr>
          <p:cNvPr id="11" name="テキスト ボックス 10">
            <a:extLst>
              <a:ext uri="{FF2B5EF4-FFF2-40B4-BE49-F238E27FC236}">
                <a16:creationId xmlns:a16="http://schemas.microsoft.com/office/drawing/2014/main" id="{DEB0BFF8-A334-4278-AA1C-5A442BAA0816}"/>
              </a:ext>
            </a:extLst>
          </p:cNvPr>
          <p:cNvSpPr txBox="1"/>
          <p:nvPr/>
        </p:nvSpPr>
        <p:spPr>
          <a:xfrm>
            <a:off x="0" y="1365206"/>
            <a:ext cx="9143997" cy="707886"/>
          </a:xfrm>
          <a:prstGeom prst="rect">
            <a:avLst/>
          </a:prstGeom>
          <a:noFill/>
        </p:spPr>
        <p:txBody>
          <a:bodyPr wrap="square" rtlCol="0">
            <a:spAutoFit/>
          </a:bodyPr>
          <a:lstStyle/>
          <a:p>
            <a:pPr algn="ctr"/>
            <a:r>
              <a:rPr lang="ja-JP" altLang="en-US" sz="4000" b="1" dirty="0">
                <a:latin typeface="+mn-ea"/>
              </a:rPr>
              <a:t>ロータリー財団の奨学金プログラム</a:t>
            </a:r>
            <a:endParaRPr lang="en-US" altLang="ja-JP" sz="4000" b="1" dirty="0">
              <a:latin typeface="+mn-ea"/>
            </a:endParaRPr>
          </a:p>
        </p:txBody>
      </p:sp>
      <p:pic>
        <p:nvPicPr>
          <p:cNvPr id="10" name="図 2">
            <a:extLst>
              <a:ext uri="{FF2B5EF4-FFF2-40B4-BE49-F238E27FC236}">
                <a16:creationId xmlns:a16="http://schemas.microsoft.com/office/drawing/2014/main" id="{BE8B14EF-B8FC-40D5-A6F9-25CCA5BAB81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34035" y="246276"/>
            <a:ext cx="5075926" cy="723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a:extLst>
              <a:ext uri="{FF2B5EF4-FFF2-40B4-BE49-F238E27FC236}">
                <a16:creationId xmlns:a16="http://schemas.microsoft.com/office/drawing/2014/main" id="{408D4AA9-2CE2-4A3E-95E0-C624D7A41A83}"/>
              </a:ext>
            </a:extLst>
          </p:cNvPr>
          <p:cNvSpPr/>
          <p:nvPr/>
        </p:nvSpPr>
        <p:spPr>
          <a:xfrm>
            <a:off x="1" y="4792230"/>
            <a:ext cx="9143996" cy="1569660"/>
          </a:xfrm>
          <a:prstGeom prst="rect">
            <a:avLst/>
          </a:prstGeom>
        </p:spPr>
        <p:txBody>
          <a:bodyPr wrap="square">
            <a:spAutoFit/>
          </a:bodyPr>
          <a:lstStyle/>
          <a:p>
            <a:r>
              <a:rPr lang="ja-JP" altLang="en-US" sz="3200" b="1" dirty="0">
                <a:latin typeface="+mn-ea"/>
              </a:rPr>
              <a:t>　　　　①　地区補助金による奨学金</a:t>
            </a:r>
            <a:endParaRPr lang="en-US" altLang="ja-JP" sz="3200" b="1" dirty="0">
              <a:latin typeface="+mn-ea"/>
            </a:endParaRPr>
          </a:p>
          <a:p>
            <a:r>
              <a:rPr lang="ja-JP" altLang="en-US" sz="3200" b="1" dirty="0">
                <a:latin typeface="+mn-ea"/>
              </a:rPr>
              <a:t>　　　　②　グローバル補助金奨学生</a:t>
            </a:r>
            <a:endParaRPr lang="en-US" altLang="ja-JP" sz="3200" b="1" dirty="0">
              <a:latin typeface="+mn-ea"/>
            </a:endParaRPr>
          </a:p>
          <a:p>
            <a:r>
              <a:rPr lang="ja-JP" altLang="en-US" sz="3200" b="1" dirty="0">
                <a:latin typeface="+mn-ea"/>
              </a:rPr>
              <a:t>　　　　③　平和フェローシップ</a:t>
            </a:r>
          </a:p>
        </p:txBody>
      </p:sp>
      <p:sp>
        <p:nvSpPr>
          <p:cNvPr id="7" name="正方形/長方形 6">
            <a:extLst>
              <a:ext uri="{FF2B5EF4-FFF2-40B4-BE49-F238E27FC236}">
                <a16:creationId xmlns:a16="http://schemas.microsoft.com/office/drawing/2014/main" id="{0A442827-D90B-46CE-9999-A36DA926814B}"/>
              </a:ext>
            </a:extLst>
          </p:cNvPr>
          <p:cNvSpPr/>
          <p:nvPr/>
        </p:nvSpPr>
        <p:spPr>
          <a:xfrm>
            <a:off x="4573268" y="2132590"/>
            <a:ext cx="3084830" cy="2203450"/>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67090CC8-06F3-4DB8-9ABB-46802D11C057}"/>
              </a:ext>
            </a:extLst>
          </p:cNvPr>
          <p:cNvSpPr/>
          <p:nvPr/>
        </p:nvSpPr>
        <p:spPr>
          <a:xfrm>
            <a:off x="1485898" y="2132590"/>
            <a:ext cx="3084830" cy="2203450"/>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84884917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DEB0BFF8-A334-4278-AA1C-5A442BAA0816}"/>
              </a:ext>
            </a:extLst>
          </p:cNvPr>
          <p:cNvSpPr txBox="1"/>
          <p:nvPr/>
        </p:nvSpPr>
        <p:spPr>
          <a:xfrm>
            <a:off x="0" y="1365206"/>
            <a:ext cx="9143997" cy="707886"/>
          </a:xfrm>
          <a:prstGeom prst="rect">
            <a:avLst/>
          </a:prstGeom>
          <a:noFill/>
        </p:spPr>
        <p:txBody>
          <a:bodyPr wrap="square" rtlCol="0">
            <a:spAutoFit/>
          </a:bodyPr>
          <a:lstStyle/>
          <a:p>
            <a:pPr algn="ctr"/>
            <a:r>
              <a:rPr lang="ja-JP" altLang="en-US" sz="4000" b="1" dirty="0">
                <a:latin typeface="+mn-ea"/>
              </a:rPr>
              <a:t>参考：奨学金プログラム比較</a:t>
            </a:r>
            <a:endParaRPr lang="en-US" altLang="ja-JP" sz="4000" b="1" dirty="0">
              <a:latin typeface="+mn-ea"/>
            </a:endParaRPr>
          </a:p>
        </p:txBody>
      </p:sp>
      <p:pic>
        <p:nvPicPr>
          <p:cNvPr id="10" name="図 2">
            <a:extLst>
              <a:ext uri="{FF2B5EF4-FFF2-40B4-BE49-F238E27FC236}">
                <a16:creationId xmlns:a16="http://schemas.microsoft.com/office/drawing/2014/main" id="{BE8B14EF-B8FC-40D5-A6F9-25CCA5BAB8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4035" y="246276"/>
            <a:ext cx="5075926" cy="723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表 5">
            <a:extLst>
              <a:ext uri="{FF2B5EF4-FFF2-40B4-BE49-F238E27FC236}">
                <a16:creationId xmlns:a16="http://schemas.microsoft.com/office/drawing/2014/main" id="{4CC89FD8-18EA-4FF4-874A-868BE6FA7759}"/>
              </a:ext>
            </a:extLst>
          </p:cNvPr>
          <p:cNvGraphicFramePr>
            <a:graphicFrameLocks noGrp="1"/>
          </p:cNvGraphicFramePr>
          <p:nvPr>
            <p:extLst>
              <p:ext uri="{D42A27DB-BD31-4B8C-83A1-F6EECF244321}">
                <p14:modId xmlns:p14="http://schemas.microsoft.com/office/powerpoint/2010/main" val="298231601"/>
              </p:ext>
            </p:extLst>
          </p:nvPr>
        </p:nvGraphicFramePr>
        <p:xfrm>
          <a:off x="0" y="2159000"/>
          <a:ext cx="9143996" cy="4270464"/>
        </p:xfrm>
        <a:graphic>
          <a:graphicData uri="http://schemas.openxmlformats.org/drawingml/2006/table">
            <a:tbl>
              <a:tblPr firstRow="1" bandRow="1">
                <a:tableStyleId>{5C22544A-7EE6-4342-B048-85BDC9FD1C3A}</a:tableStyleId>
              </a:tblPr>
              <a:tblGrid>
                <a:gridCol w="2285999">
                  <a:extLst>
                    <a:ext uri="{9D8B030D-6E8A-4147-A177-3AD203B41FA5}">
                      <a16:colId xmlns:a16="http://schemas.microsoft.com/office/drawing/2014/main" val="2125490016"/>
                    </a:ext>
                  </a:extLst>
                </a:gridCol>
                <a:gridCol w="2285999">
                  <a:extLst>
                    <a:ext uri="{9D8B030D-6E8A-4147-A177-3AD203B41FA5}">
                      <a16:colId xmlns:a16="http://schemas.microsoft.com/office/drawing/2014/main" val="468679065"/>
                    </a:ext>
                  </a:extLst>
                </a:gridCol>
                <a:gridCol w="2285999">
                  <a:extLst>
                    <a:ext uri="{9D8B030D-6E8A-4147-A177-3AD203B41FA5}">
                      <a16:colId xmlns:a16="http://schemas.microsoft.com/office/drawing/2014/main" val="4104840679"/>
                    </a:ext>
                  </a:extLst>
                </a:gridCol>
                <a:gridCol w="2285999">
                  <a:extLst>
                    <a:ext uri="{9D8B030D-6E8A-4147-A177-3AD203B41FA5}">
                      <a16:colId xmlns:a16="http://schemas.microsoft.com/office/drawing/2014/main" val="1440549179"/>
                    </a:ext>
                  </a:extLst>
                </a:gridCol>
              </a:tblGrid>
              <a:tr h="605064">
                <a:tc>
                  <a:txBody>
                    <a:bodyPr/>
                    <a:lstStyle/>
                    <a:p>
                      <a:pPr algn="ctr"/>
                      <a:r>
                        <a:rPr kumimoji="1" lang="ja-JP" altLang="en-US" sz="1600" dirty="0"/>
                        <a:t>奨学金プログラム</a:t>
                      </a:r>
                    </a:p>
                  </a:txBody>
                  <a:tcPr anchor="ctr"/>
                </a:tc>
                <a:tc>
                  <a:txBody>
                    <a:bodyPr/>
                    <a:lstStyle/>
                    <a:p>
                      <a:pPr algn="ctr"/>
                      <a:r>
                        <a:rPr kumimoji="1" lang="ja-JP" altLang="en-US" sz="1600" dirty="0"/>
                        <a:t>地区補助金による</a:t>
                      </a:r>
                      <a:endParaRPr kumimoji="1" lang="en-US" altLang="ja-JP" sz="1600" dirty="0"/>
                    </a:p>
                    <a:p>
                      <a:pPr algn="ctr"/>
                      <a:r>
                        <a:rPr kumimoji="1" lang="ja-JP" altLang="en-US" sz="1600" dirty="0"/>
                        <a:t>奨学金</a:t>
                      </a:r>
                    </a:p>
                  </a:txBody>
                  <a:tcPr anchor="ctr"/>
                </a:tc>
                <a:tc>
                  <a:txBody>
                    <a:bodyPr/>
                    <a:lstStyle/>
                    <a:p>
                      <a:pPr algn="ctr"/>
                      <a:r>
                        <a:rPr kumimoji="1" lang="ja-JP" altLang="en-US" sz="1600" dirty="0"/>
                        <a:t>グローバル補助金</a:t>
                      </a:r>
                      <a:endParaRPr kumimoji="1" lang="en-US" altLang="ja-JP" sz="1600" dirty="0"/>
                    </a:p>
                    <a:p>
                      <a:pPr algn="ctr"/>
                      <a:r>
                        <a:rPr kumimoji="1" lang="ja-JP" altLang="en-US" sz="1600" dirty="0"/>
                        <a:t>奨学生</a:t>
                      </a:r>
                    </a:p>
                  </a:txBody>
                  <a:tcPr anchor="ctr"/>
                </a:tc>
                <a:tc>
                  <a:txBody>
                    <a:bodyPr/>
                    <a:lstStyle/>
                    <a:p>
                      <a:pPr algn="ctr"/>
                      <a:r>
                        <a:rPr kumimoji="1" lang="ja-JP" altLang="en-US" sz="1600" dirty="0"/>
                        <a:t>平和フェローシップ</a:t>
                      </a:r>
                    </a:p>
                  </a:txBody>
                  <a:tcPr anchor="ctr"/>
                </a:tc>
                <a:extLst>
                  <a:ext uri="{0D108BD9-81ED-4DB2-BD59-A6C34878D82A}">
                    <a16:rowId xmlns:a16="http://schemas.microsoft.com/office/drawing/2014/main" val="4090340393"/>
                  </a:ext>
                </a:extLst>
              </a:tr>
              <a:tr h="605064">
                <a:tc>
                  <a:txBody>
                    <a:bodyPr/>
                    <a:lstStyle/>
                    <a:p>
                      <a:pPr algn="ctr"/>
                      <a:r>
                        <a:rPr kumimoji="1" lang="ja-JP" altLang="en-US" sz="1600" b="1" dirty="0"/>
                        <a:t>対象期間</a:t>
                      </a:r>
                    </a:p>
                  </a:txBody>
                  <a:tcPr anchor="ctr"/>
                </a:tc>
                <a:tc>
                  <a:txBody>
                    <a:bodyPr/>
                    <a:lstStyle/>
                    <a:p>
                      <a:pPr algn="ctr"/>
                      <a:r>
                        <a:rPr kumimoji="1" lang="ja-JP" altLang="en-US" b="1" dirty="0"/>
                        <a:t>最大</a:t>
                      </a:r>
                      <a:r>
                        <a:rPr kumimoji="1" lang="en-US" altLang="ja-JP" sz="2000" b="1" dirty="0"/>
                        <a:t>1</a:t>
                      </a:r>
                      <a:r>
                        <a:rPr kumimoji="1" lang="ja-JP" altLang="en-US" b="1" dirty="0"/>
                        <a:t>年間</a:t>
                      </a:r>
                      <a:endParaRPr kumimoji="1" lang="ja-JP" altLang="en-US" b="1" dirty="0">
                        <a:solidFill>
                          <a:srgbClr val="FF0000"/>
                        </a:solidFill>
                      </a:endParaRPr>
                    </a:p>
                  </a:txBody>
                  <a:tcPr anchor="ctr"/>
                </a:tc>
                <a:tc>
                  <a:txBody>
                    <a:bodyPr/>
                    <a:lstStyle/>
                    <a:p>
                      <a:pPr algn="ctr"/>
                      <a:r>
                        <a:rPr kumimoji="1" lang="ja-JP" altLang="en-US" b="1" dirty="0"/>
                        <a:t>最大</a:t>
                      </a:r>
                      <a:r>
                        <a:rPr kumimoji="1" lang="en-US" altLang="ja-JP" sz="2000" b="1" dirty="0"/>
                        <a:t>2</a:t>
                      </a:r>
                      <a:r>
                        <a:rPr kumimoji="1" lang="ja-JP" altLang="en-US" b="1" dirty="0"/>
                        <a:t>年間</a:t>
                      </a:r>
                    </a:p>
                  </a:txBody>
                  <a:tcPr anchor="ctr"/>
                </a:tc>
                <a:tc>
                  <a:txBody>
                    <a:bodyPr/>
                    <a:lstStyle/>
                    <a:p>
                      <a:pPr algn="ctr"/>
                      <a:r>
                        <a:rPr kumimoji="1" lang="ja-JP" altLang="en-US" sz="1600" b="1" dirty="0"/>
                        <a:t>修士課程：最大</a:t>
                      </a:r>
                      <a:r>
                        <a:rPr kumimoji="1" lang="en-US" altLang="ja-JP" sz="1800" b="1" dirty="0"/>
                        <a:t>2</a:t>
                      </a:r>
                      <a:r>
                        <a:rPr kumimoji="1" lang="ja-JP" altLang="en-US" sz="1600" b="1" dirty="0"/>
                        <a:t>年間</a:t>
                      </a:r>
                      <a:endParaRPr kumimoji="1" lang="en-US" altLang="ja-JP" sz="1600" b="1" dirty="0"/>
                    </a:p>
                    <a:p>
                      <a:pPr algn="ctr"/>
                      <a:r>
                        <a:rPr kumimoji="1" lang="ja-JP" altLang="en-US" sz="1600" b="1" dirty="0"/>
                        <a:t>専門修了：</a:t>
                      </a:r>
                      <a:r>
                        <a:rPr kumimoji="1" lang="en-US" altLang="ja-JP" sz="1800" b="1" dirty="0"/>
                        <a:t>3</a:t>
                      </a:r>
                      <a:r>
                        <a:rPr kumimoji="1" lang="ja-JP" altLang="en-US" sz="1600" b="1" dirty="0"/>
                        <a:t>か月</a:t>
                      </a:r>
                    </a:p>
                  </a:txBody>
                  <a:tcPr anchor="ctr"/>
                </a:tc>
                <a:extLst>
                  <a:ext uri="{0D108BD9-81ED-4DB2-BD59-A6C34878D82A}">
                    <a16:rowId xmlns:a16="http://schemas.microsoft.com/office/drawing/2014/main" val="3658990984"/>
                  </a:ext>
                </a:extLst>
              </a:tr>
              <a:tr h="605064">
                <a:tc>
                  <a:txBody>
                    <a:bodyPr/>
                    <a:lstStyle/>
                    <a:p>
                      <a:pPr algn="ctr"/>
                      <a:r>
                        <a:rPr kumimoji="1" lang="ja-JP" altLang="en-US" sz="1600" b="1" dirty="0"/>
                        <a:t>補助金額</a:t>
                      </a:r>
                    </a:p>
                  </a:txBody>
                  <a:tcPr anchor="ctr"/>
                </a:tc>
                <a:tc>
                  <a:txBody>
                    <a:bodyPr/>
                    <a:lstStyle/>
                    <a:p>
                      <a:pPr algn="ctr"/>
                      <a:r>
                        <a:rPr kumimoji="1" lang="en-US" altLang="ja-JP" b="1" dirty="0"/>
                        <a:t>20</a:t>
                      </a:r>
                      <a:r>
                        <a:rPr kumimoji="1" lang="ja-JP" altLang="en-US" b="1" dirty="0"/>
                        <a:t>万円～</a:t>
                      </a:r>
                      <a:r>
                        <a:rPr kumimoji="1" lang="en-US" altLang="ja-JP" b="1" dirty="0"/>
                        <a:t>60</a:t>
                      </a:r>
                      <a:r>
                        <a:rPr kumimoji="1" lang="ja-JP" altLang="en-US" b="1" dirty="0"/>
                        <a:t>万円</a:t>
                      </a:r>
                      <a:endParaRPr kumimoji="1" lang="en-US" altLang="ja-JP" sz="1200" b="1" dirty="0">
                        <a:solidFill>
                          <a:srgbClr val="FF0000"/>
                        </a:solidFill>
                      </a:endParaRPr>
                    </a:p>
                    <a:p>
                      <a:pPr algn="ctr"/>
                      <a:r>
                        <a:rPr kumimoji="1" lang="ja-JP" altLang="en-US" sz="1100" b="1" dirty="0">
                          <a:solidFill>
                            <a:schemeClr val="tx1"/>
                          </a:solidFill>
                        </a:rPr>
                        <a:t>申請クラブ同額以上拠出必要</a:t>
                      </a:r>
                      <a:endParaRPr kumimoji="1" lang="ja-JP" altLang="en-US" sz="1600" b="1" dirty="0">
                        <a:solidFill>
                          <a:schemeClr val="tx1"/>
                        </a:solidFill>
                      </a:endParaRPr>
                    </a:p>
                  </a:txBody>
                  <a:tcPr anchor="ctr"/>
                </a:tc>
                <a:tc>
                  <a:txBody>
                    <a:bodyPr/>
                    <a:lstStyle/>
                    <a:p>
                      <a:pPr algn="ctr"/>
                      <a:r>
                        <a:rPr kumimoji="1" lang="en-US" altLang="ja-JP" b="1" dirty="0"/>
                        <a:t>30,000</a:t>
                      </a:r>
                      <a:r>
                        <a:rPr kumimoji="1" lang="ja-JP" altLang="en-US" b="1" dirty="0"/>
                        <a:t>米ドル以上</a:t>
                      </a:r>
                    </a:p>
                  </a:txBody>
                  <a:tcPr anchor="ctr"/>
                </a:tc>
                <a:tc>
                  <a:txBody>
                    <a:bodyPr/>
                    <a:lstStyle/>
                    <a:p>
                      <a:pPr algn="ctr"/>
                      <a:r>
                        <a:rPr kumimoji="1" lang="ja-JP" altLang="en-US" b="1" dirty="0"/>
                        <a:t>－</a:t>
                      </a:r>
                    </a:p>
                  </a:txBody>
                  <a:tcPr anchor="ctr"/>
                </a:tc>
                <a:extLst>
                  <a:ext uri="{0D108BD9-81ED-4DB2-BD59-A6C34878D82A}">
                    <a16:rowId xmlns:a16="http://schemas.microsoft.com/office/drawing/2014/main" val="1111057379"/>
                  </a:ext>
                </a:extLst>
              </a:tr>
              <a:tr h="605064">
                <a:tc>
                  <a:txBody>
                    <a:bodyPr/>
                    <a:lstStyle/>
                    <a:p>
                      <a:pPr algn="ctr"/>
                      <a:r>
                        <a:rPr kumimoji="1" lang="ja-JP" altLang="en-US" sz="1600" b="1" dirty="0"/>
                        <a:t>支給対象</a:t>
                      </a:r>
                    </a:p>
                  </a:txBody>
                  <a:tcPr anchor="ctr"/>
                </a:tc>
                <a:tc>
                  <a:txBody>
                    <a:bodyPr/>
                    <a:lstStyle/>
                    <a:p>
                      <a:pPr algn="ctr"/>
                      <a:r>
                        <a:rPr kumimoji="1" lang="ja-JP" altLang="en-US" sz="1600" b="1" dirty="0"/>
                        <a:t>制約なし</a:t>
                      </a:r>
                    </a:p>
                  </a:txBody>
                  <a:tcPr anchor="ctr"/>
                </a:tc>
                <a:tc>
                  <a:txBody>
                    <a:bodyPr/>
                    <a:lstStyle/>
                    <a:p>
                      <a:pPr algn="ctr"/>
                      <a:r>
                        <a:rPr kumimoji="1" lang="ja-JP" altLang="en-US" sz="1600" b="1" dirty="0"/>
                        <a:t>渡航費・授業料</a:t>
                      </a:r>
                      <a:endParaRPr kumimoji="1" lang="en-US" altLang="ja-JP" sz="1600" b="1" dirty="0"/>
                    </a:p>
                    <a:p>
                      <a:pPr algn="ctr"/>
                      <a:r>
                        <a:rPr kumimoji="1" lang="ja-JP" altLang="en-US" sz="1600" b="1" dirty="0"/>
                        <a:t>住居生活費など</a:t>
                      </a:r>
                    </a:p>
                  </a:txBody>
                  <a:tcPr anchor="ctr"/>
                </a:tc>
                <a:tc>
                  <a:txBody>
                    <a:bodyPr/>
                    <a:lstStyle/>
                    <a:p>
                      <a:pPr algn="ctr"/>
                      <a:r>
                        <a:rPr kumimoji="1" lang="ja-JP" altLang="en-US" sz="1600" b="1" dirty="0"/>
                        <a:t>渡航費・授業料</a:t>
                      </a:r>
                      <a:endParaRPr kumimoji="1" lang="en-US" altLang="ja-JP" sz="1600" b="1" dirty="0"/>
                    </a:p>
                    <a:p>
                      <a:pPr algn="ctr"/>
                      <a:r>
                        <a:rPr kumimoji="1" lang="ja-JP" altLang="en-US" sz="1600" b="1" dirty="0"/>
                        <a:t>住居生活費など</a:t>
                      </a:r>
                    </a:p>
                  </a:txBody>
                  <a:tcPr anchor="ctr"/>
                </a:tc>
                <a:extLst>
                  <a:ext uri="{0D108BD9-81ED-4DB2-BD59-A6C34878D82A}">
                    <a16:rowId xmlns:a16="http://schemas.microsoft.com/office/drawing/2014/main" val="1027692689"/>
                  </a:ext>
                </a:extLst>
              </a:tr>
              <a:tr h="605064">
                <a:tc>
                  <a:txBody>
                    <a:bodyPr/>
                    <a:lstStyle/>
                    <a:p>
                      <a:pPr algn="ctr"/>
                      <a:r>
                        <a:rPr kumimoji="1" lang="ja-JP" altLang="en-US" sz="1600" b="1" dirty="0"/>
                        <a:t>就学対象</a:t>
                      </a:r>
                    </a:p>
                  </a:txBody>
                  <a:tcPr anchor="ctr"/>
                </a:tc>
                <a:tc>
                  <a:txBody>
                    <a:bodyPr/>
                    <a:lstStyle/>
                    <a:p>
                      <a:pPr algn="ctr"/>
                      <a:r>
                        <a:rPr kumimoji="1" lang="ja-JP" altLang="en-US" sz="1600" b="1" dirty="0"/>
                        <a:t>制約なし</a:t>
                      </a:r>
                    </a:p>
                  </a:txBody>
                  <a:tcPr anchor="ctr"/>
                </a:tc>
                <a:tc>
                  <a:txBody>
                    <a:bodyPr/>
                    <a:lstStyle/>
                    <a:p>
                      <a:pPr algn="ctr"/>
                      <a:r>
                        <a:rPr kumimoji="1" lang="ja-JP" altLang="en-US" sz="1600" b="1" dirty="0"/>
                        <a:t>大学院</a:t>
                      </a:r>
                      <a:r>
                        <a:rPr kumimoji="1" lang="ja-JP" altLang="en-US" b="1" dirty="0"/>
                        <a:t>レベル</a:t>
                      </a:r>
                    </a:p>
                  </a:txBody>
                  <a:tcPr anchor="ctr"/>
                </a:tc>
                <a:tc>
                  <a:txBody>
                    <a:bodyPr/>
                    <a:lstStyle/>
                    <a:p>
                      <a:pPr algn="ctr"/>
                      <a:r>
                        <a:rPr kumimoji="1" lang="ja-JP" altLang="en-US" sz="1400" b="1" dirty="0"/>
                        <a:t>ロータリー平和センター</a:t>
                      </a:r>
                      <a:endParaRPr kumimoji="1" lang="en-US" altLang="ja-JP" sz="1400" b="1" dirty="0"/>
                    </a:p>
                    <a:p>
                      <a:pPr algn="ctr"/>
                      <a:r>
                        <a:rPr kumimoji="1" lang="ja-JP" altLang="en-US" sz="1400" b="1" dirty="0"/>
                        <a:t>（世界７大学６ケ所）</a:t>
                      </a:r>
                    </a:p>
                  </a:txBody>
                  <a:tcPr anchor="ctr"/>
                </a:tc>
                <a:extLst>
                  <a:ext uri="{0D108BD9-81ED-4DB2-BD59-A6C34878D82A}">
                    <a16:rowId xmlns:a16="http://schemas.microsoft.com/office/drawing/2014/main" val="964678811"/>
                  </a:ext>
                </a:extLst>
              </a:tr>
              <a:tr h="605064">
                <a:tc>
                  <a:txBody>
                    <a:bodyPr/>
                    <a:lstStyle/>
                    <a:p>
                      <a:pPr algn="ctr"/>
                      <a:r>
                        <a:rPr kumimoji="1" lang="ja-JP" altLang="en-US" sz="1600" b="1" dirty="0"/>
                        <a:t>対象分野</a:t>
                      </a:r>
                    </a:p>
                  </a:txBody>
                  <a:tcPr anchor="ctr"/>
                </a:tc>
                <a:tc>
                  <a:txBody>
                    <a:bodyPr/>
                    <a:lstStyle/>
                    <a:p>
                      <a:pPr algn="ctr"/>
                      <a:r>
                        <a:rPr kumimoji="1" lang="ja-JP" altLang="en-US" sz="1600" b="1" dirty="0"/>
                        <a:t>制約なし</a:t>
                      </a:r>
                    </a:p>
                  </a:txBody>
                  <a:tcPr anchor="ctr"/>
                </a:tc>
                <a:tc>
                  <a:txBody>
                    <a:bodyPr/>
                    <a:lstStyle/>
                    <a:p>
                      <a:pPr algn="ctr"/>
                      <a:r>
                        <a:rPr kumimoji="1" lang="ja-JP" altLang="en-US" sz="1600" b="1" dirty="0"/>
                        <a:t>６重点分野のいずれか</a:t>
                      </a:r>
                    </a:p>
                  </a:txBody>
                  <a:tcPr anchor="ctr"/>
                </a:tc>
                <a:tc>
                  <a:txBody>
                    <a:bodyPr/>
                    <a:lstStyle/>
                    <a:p>
                      <a:pPr algn="ctr"/>
                      <a:r>
                        <a:rPr kumimoji="1" lang="ja-JP" altLang="en-US" sz="1600" b="1" dirty="0"/>
                        <a:t>平和・紛争解決</a:t>
                      </a:r>
                    </a:p>
                  </a:txBody>
                  <a:tcPr anchor="ctr"/>
                </a:tc>
                <a:extLst>
                  <a:ext uri="{0D108BD9-81ED-4DB2-BD59-A6C34878D82A}">
                    <a16:rowId xmlns:a16="http://schemas.microsoft.com/office/drawing/2014/main" val="383453766"/>
                  </a:ext>
                </a:extLst>
              </a:tr>
              <a:tr h="605064">
                <a:tc>
                  <a:txBody>
                    <a:bodyPr/>
                    <a:lstStyle/>
                    <a:p>
                      <a:pPr algn="ctr"/>
                      <a:r>
                        <a:rPr kumimoji="1" lang="ja-JP" altLang="en-US" sz="1600" b="1" dirty="0"/>
                        <a:t>拠出財源</a:t>
                      </a:r>
                    </a:p>
                  </a:txBody>
                  <a:tcPr anchor="ctr"/>
                </a:tc>
                <a:tc>
                  <a:txBody>
                    <a:bodyPr/>
                    <a:lstStyle/>
                    <a:p>
                      <a:pPr algn="ctr"/>
                      <a:r>
                        <a:rPr kumimoji="1" lang="ja-JP" altLang="en-US" sz="1400" b="1" dirty="0"/>
                        <a:t>地区財団活動資金（</a:t>
                      </a:r>
                      <a:r>
                        <a:rPr kumimoji="1" lang="en-US" altLang="ja-JP" sz="1400" b="1" dirty="0"/>
                        <a:t>DDF</a:t>
                      </a:r>
                      <a:r>
                        <a:rPr kumimoji="1" lang="ja-JP" altLang="en-US" sz="1400" b="1" dirty="0"/>
                        <a:t>）</a:t>
                      </a:r>
                    </a:p>
                  </a:txBody>
                  <a:tcPr anchor="ctr"/>
                </a:tc>
                <a:tc>
                  <a:txBody>
                    <a:bodyPr/>
                    <a:lstStyle/>
                    <a:p>
                      <a:pPr algn="ctr"/>
                      <a:r>
                        <a:rPr kumimoji="1" lang="ja-JP" altLang="en-US" sz="1400" b="1" dirty="0"/>
                        <a:t>地区財団活動資金（</a:t>
                      </a:r>
                      <a:r>
                        <a:rPr kumimoji="1" lang="en-US" altLang="ja-JP" sz="1400" b="1" dirty="0"/>
                        <a:t>DDF</a:t>
                      </a:r>
                      <a:r>
                        <a:rPr kumimoji="1" lang="ja-JP" altLang="en-US" sz="1400" b="1" dirty="0"/>
                        <a:t>）</a:t>
                      </a:r>
                      <a:endParaRPr kumimoji="1" lang="en-US" altLang="ja-JP" sz="1400" b="1" dirty="0"/>
                    </a:p>
                    <a:p>
                      <a:pPr algn="ctr"/>
                      <a:r>
                        <a:rPr kumimoji="1" lang="ja-JP" altLang="en-US" sz="1400" b="1" dirty="0"/>
                        <a:t>国際財団活動資金（</a:t>
                      </a:r>
                      <a:r>
                        <a:rPr kumimoji="1" lang="en-US" altLang="ja-JP" sz="1400" b="1" dirty="0"/>
                        <a:t>WF</a:t>
                      </a:r>
                      <a:r>
                        <a:rPr kumimoji="1" lang="ja-JP" altLang="en-US" sz="1400" b="1" dirty="0"/>
                        <a:t>）</a:t>
                      </a:r>
                    </a:p>
                  </a:txBody>
                  <a:tcPr anchor="ctr"/>
                </a:tc>
                <a:tc>
                  <a:txBody>
                    <a:bodyPr/>
                    <a:lstStyle/>
                    <a:p>
                      <a:pPr algn="ctr"/>
                      <a:r>
                        <a:rPr kumimoji="1" lang="ja-JP" altLang="en-US" sz="1400" b="1" dirty="0"/>
                        <a:t>国際財団活動資金（</a:t>
                      </a:r>
                      <a:r>
                        <a:rPr kumimoji="1" lang="en-US" altLang="ja-JP" sz="1400" b="1" dirty="0"/>
                        <a:t>WF</a:t>
                      </a:r>
                      <a:r>
                        <a:rPr kumimoji="1" lang="ja-JP" altLang="en-US" sz="1400" b="1" dirty="0"/>
                        <a:t>）</a:t>
                      </a:r>
                    </a:p>
                  </a:txBody>
                  <a:tcPr anchor="ctr"/>
                </a:tc>
                <a:extLst>
                  <a:ext uri="{0D108BD9-81ED-4DB2-BD59-A6C34878D82A}">
                    <a16:rowId xmlns:a16="http://schemas.microsoft.com/office/drawing/2014/main" val="3691059288"/>
                  </a:ext>
                </a:extLst>
              </a:tr>
            </a:tbl>
          </a:graphicData>
        </a:graphic>
      </p:graphicFrame>
    </p:spTree>
    <p:extLst>
      <p:ext uri="{BB962C8B-B14F-4D97-AF65-F5344CB8AC3E}">
        <p14:creationId xmlns:p14="http://schemas.microsoft.com/office/powerpoint/2010/main" val="3258952512"/>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EEE8F396-2909-4E5A-9366-3C5302EED3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7168" y="2132590"/>
            <a:ext cx="3084830" cy="2203450"/>
          </a:xfrm>
          <a:prstGeom prst="rect">
            <a:avLst/>
          </a:prstGeom>
        </p:spPr>
      </p:pic>
      <p:sp>
        <p:nvSpPr>
          <p:cNvPr id="11" name="テキスト ボックス 10">
            <a:extLst>
              <a:ext uri="{FF2B5EF4-FFF2-40B4-BE49-F238E27FC236}">
                <a16:creationId xmlns:a16="http://schemas.microsoft.com/office/drawing/2014/main" id="{DEB0BFF8-A334-4278-AA1C-5A442BAA0816}"/>
              </a:ext>
            </a:extLst>
          </p:cNvPr>
          <p:cNvSpPr txBox="1"/>
          <p:nvPr/>
        </p:nvSpPr>
        <p:spPr>
          <a:xfrm>
            <a:off x="0" y="1365206"/>
            <a:ext cx="9143997" cy="707886"/>
          </a:xfrm>
          <a:prstGeom prst="rect">
            <a:avLst/>
          </a:prstGeom>
          <a:noFill/>
        </p:spPr>
        <p:txBody>
          <a:bodyPr wrap="square" rtlCol="0">
            <a:spAutoFit/>
          </a:bodyPr>
          <a:lstStyle/>
          <a:p>
            <a:pPr algn="ctr"/>
            <a:r>
              <a:rPr lang="ja-JP" altLang="en-US" sz="4000" b="1" dirty="0">
                <a:latin typeface="+mn-ea"/>
              </a:rPr>
              <a:t>平和フェローシップ</a:t>
            </a:r>
            <a:endParaRPr lang="en-US" altLang="ja-JP" sz="4000" b="1" dirty="0">
              <a:latin typeface="+mn-ea"/>
            </a:endParaRPr>
          </a:p>
        </p:txBody>
      </p:sp>
      <p:pic>
        <p:nvPicPr>
          <p:cNvPr id="10" name="図 2">
            <a:extLst>
              <a:ext uri="{FF2B5EF4-FFF2-40B4-BE49-F238E27FC236}">
                <a16:creationId xmlns:a16="http://schemas.microsoft.com/office/drawing/2014/main" id="{BE8B14EF-B8FC-40D5-A6F9-25CCA5BAB81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34035" y="246276"/>
            <a:ext cx="5075926" cy="723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図 2">
            <a:extLst>
              <a:ext uri="{FF2B5EF4-FFF2-40B4-BE49-F238E27FC236}">
                <a16:creationId xmlns:a16="http://schemas.microsoft.com/office/drawing/2014/main" id="{750F621F-DC28-4661-BE8F-2FBC43DA4B3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54951" y="2388647"/>
            <a:ext cx="1721464" cy="1738853"/>
          </a:xfrm>
          <a:prstGeom prst="rect">
            <a:avLst/>
          </a:prstGeom>
        </p:spPr>
      </p:pic>
      <p:sp>
        <p:nvSpPr>
          <p:cNvPr id="4" name="正方形/長方形 3">
            <a:extLst>
              <a:ext uri="{FF2B5EF4-FFF2-40B4-BE49-F238E27FC236}">
                <a16:creationId xmlns:a16="http://schemas.microsoft.com/office/drawing/2014/main" id="{408D4AA9-2CE2-4A3E-95E0-C624D7A41A83}"/>
              </a:ext>
            </a:extLst>
          </p:cNvPr>
          <p:cNvSpPr/>
          <p:nvPr/>
        </p:nvSpPr>
        <p:spPr>
          <a:xfrm>
            <a:off x="1" y="4582680"/>
            <a:ext cx="9143996" cy="1938992"/>
          </a:xfrm>
          <a:prstGeom prst="rect">
            <a:avLst/>
          </a:prstGeom>
        </p:spPr>
        <p:txBody>
          <a:bodyPr wrap="square">
            <a:spAutoFit/>
          </a:bodyPr>
          <a:lstStyle/>
          <a:p>
            <a:r>
              <a:rPr lang="ja-JP" altLang="en-US" sz="3000" b="1" dirty="0">
                <a:latin typeface="+mn-ea"/>
              </a:rPr>
              <a:t>　平和は「人」から始まると考えるロータリーは、</a:t>
            </a:r>
            <a:endParaRPr lang="en-US" altLang="ja-JP" sz="3000" b="1" dirty="0">
              <a:latin typeface="+mn-ea"/>
            </a:endParaRPr>
          </a:p>
          <a:p>
            <a:r>
              <a:rPr lang="ja-JP" altLang="en-US" sz="3000" b="1" dirty="0">
                <a:latin typeface="+mn-ea"/>
              </a:rPr>
              <a:t>　平和フェローシップ（奨学金）を通じて、</a:t>
            </a:r>
            <a:endParaRPr lang="en-US" altLang="ja-JP" sz="3000" b="1" dirty="0">
              <a:latin typeface="+mn-ea"/>
            </a:endParaRPr>
          </a:p>
          <a:p>
            <a:r>
              <a:rPr lang="ja-JP" altLang="en-US" sz="3000" b="1" dirty="0">
                <a:latin typeface="+mn-ea"/>
              </a:rPr>
              <a:t>　世界平和と紛争予防の担い手となる人材を育て、</a:t>
            </a:r>
            <a:endParaRPr lang="en-US" altLang="ja-JP" sz="3000" b="1" dirty="0">
              <a:latin typeface="+mn-ea"/>
            </a:endParaRPr>
          </a:p>
          <a:p>
            <a:r>
              <a:rPr lang="ja-JP" altLang="en-US" sz="3000" b="1" dirty="0">
                <a:latin typeface="+mn-ea"/>
              </a:rPr>
              <a:t>　平和推進者の世界的ネットワークを築いています</a:t>
            </a:r>
          </a:p>
        </p:txBody>
      </p:sp>
      <p:sp>
        <p:nvSpPr>
          <p:cNvPr id="7" name="正方形/長方形 6">
            <a:extLst>
              <a:ext uri="{FF2B5EF4-FFF2-40B4-BE49-F238E27FC236}">
                <a16:creationId xmlns:a16="http://schemas.microsoft.com/office/drawing/2014/main" id="{0A442827-D90B-46CE-9999-A36DA926814B}"/>
              </a:ext>
            </a:extLst>
          </p:cNvPr>
          <p:cNvSpPr/>
          <p:nvPr/>
        </p:nvSpPr>
        <p:spPr>
          <a:xfrm>
            <a:off x="4573268" y="2132590"/>
            <a:ext cx="3084830" cy="2203450"/>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67090CC8-06F3-4DB8-9ABB-46802D11C057}"/>
              </a:ext>
            </a:extLst>
          </p:cNvPr>
          <p:cNvSpPr/>
          <p:nvPr/>
        </p:nvSpPr>
        <p:spPr>
          <a:xfrm>
            <a:off x="1485898" y="2132590"/>
            <a:ext cx="3084830" cy="2203450"/>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223569764"/>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DEB0BFF8-A334-4278-AA1C-5A442BAA0816}"/>
              </a:ext>
            </a:extLst>
          </p:cNvPr>
          <p:cNvSpPr txBox="1"/>
          <p:nvPr/>
        </p:nvSpPr>
        <p:spPr>
          <a:xfrm>
            <a:off x="0" y="1365206"/>
            <a:ext cx="9143997" cy="707886"/>
          </a:xfrm>
          <a:prstGeom prst="rect">
            <a:avLst/>
          </a:prstGeom>
          <a:noFill/>
        </p:spPr>
        <p:txBody>
          <a:bodyPr wrap="square" rtlCol="0">
            <a:spAutoFit/>
          </a:bodyPr>
          <a:lstStyle/>
          <a:p>
            <a:pPr algn="ctr"/>
            <a:r>
              <a:rPr lang="ja-JP" altLang="en-US" sz="4000" b="1" dirty="0">
                <a:latin typeface="+mn-ea"/>
              </a:rPr>
              <a:t>平和フェローシップとは？</a:t>
            </a:r>
            <a:endParaRPr lang="en-US" altLang="ja-JP" sz="4000" b="1" dirty="0">
              <a:latin typeface="+mn-ea"/>
            </a:endParaRPr>
          </a:p>
        </p:txBody>
      </p:sp>
      <p:pic>
        <p:nvPicPr>
          <p:cNvPr id="10" name="図 2">
            <a:extLst>
              <a:ext uri="{FF2B5EF4-FFF2-40B4-BE49-F238E27FC236}">
                <a16:creationId xmlns:a16="http://schemas.microsoft.com/office/drawing/2014/main" id="{BE8B14EF-B8FC-40D5-A6F9-25CCA5BAB8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4035" y="246276"/>
            <a:ext cx="5075926" cy="723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a:extLst>
              <a:ext uri="{FF2B5EF4-FFF2-40B4-BE49-F238E27FC236}">
                <a16:creationId xmlns:a16="http://schemas.microsoft.com/office/drawing/2014/main" id="{408D4AA9-2CE2-4A3E-95E0-C624D7A41A83}"/>
              </a:ext>
            </a:extLst>
          </p:cNvPr>
          <p:cNvSpPr/>
          <p:nvPr/>
        </p:nvSpPr>
        <p:spPr>
          <a:xfrm>
            <a:off x="4" y="2537980"/>
            <a:ext cx="9143996" cy="3785652"/>
          </a:xfrm>
          <a:prstGeom prst="rect">
            <a:avLst/>
          </a:prstGeom>
        </p:spPr>
        <p:txBody>
          <a:bodyPr wrap="square">
            <a:spAutoFit/>
          </a:bodyPr>
          <a:lstStyle/>
          <a:p>
            <a:pPr algn="ctr"/>
            <a:r>
              <a:rPr lang="en-US" altLang="ja-JP" sz="3000" b="1" dirty="0">
                <a:latin typeface="+mn-ea"/>
              </a:rPr>
              <a:t>2002</a:t>
            </a:r>
            <a:r>
              <a:rPr lang="ja-JP" altLang="en-US" sz="3000" b="1" dirty="0">
                <a:latin typeface="+mn-ea"/>
              </a:rPr>
              <a:t>年創立。</a:t>
            </a:r>
            <a:endParaRPr lang="en-US" altLang="ja-JP" sz="3000" b="1" dirty="0">
              <a:latin typeface="+mn-ea"/>
            </a:endParaRPr>
          </a:p>
          <a:p>
            <a:pPr algn="ctr"/>
            <a:r>
              <a:rPr lang="ja-JP" altLang="en-US" sz="3000" b="1" dirty="0">
                <a:latin typeface="+mn-ea"/>
              </a:rPr>
              <a:t>世界平和にリーダーシップをもって尽くして頂ける</a:t>
            </a:r>
            <a:endParaRPr lang="en-US" altLang="ja-JP" sz="3000" b="1" dirty="0">
              <a:latin typeface="+mn-ea"/>
            </a:endParaRPr>
          </a:p>
          <a:p>
            <a:pPr algn="ctr"/>
            <a:r>
              <a:rPr lang="ja-JP" altLang="en-US" sz="3000" b="1" dirty="0">
                <a:latin typeface="+mn-ea"/>
              </a:rPr>
              <a:t>優秀な働き盛りの人達を毎年世界中から募り</a:t>
            </a:r>
            <a:endParaRPr lang="en-US" altLang="ja-JP" sz="3000" b="1" dirty="0">
              <a:latin typeface="+mn-ea"/>
            </a:endParaRPr>
          </a:p>
          <a:p>
            <a:pPr algn="ctr"/>
            <a:r>
              <a:rPr lang="ja-JP" altLang="en-US" sz="3000" b="1" dirty="0">
                <a:latin typeface="+mn-ea"/>
              </a:rPr>
              <a:t>その中から</a:t>
            </a:r>
            <a:r>
              <a:rPr lang="en-US" altLang="ja-JP" sz="3000" b="1" dirty="0">
                <a:latin typeface="+mn-ea"/>
              </a:rPr>
              <a:t>100</a:t>
            </a:r>
            <a:r>
              <a:rPr lang="ja-JP" altLang="en-US" sz="3000" b="1" dirty="0">
                <a:latin typeface="+mn-ea"/>
              </a:rPr>
              <a:t>名を厳選して</a:t>
            </a:r>
            <a:endParaRPr lang="en-US" altLang="ja-JP" sz="3000" b="1" dirty="0">
              <a:latin typeface="+mn-ea"/>
            </a:endParaRPr>
          </a:p>
          <a:p>
            <a:pPr algn="ctr"/>
            <a:r>
              <a:rPr lang="ja-JP" altLang="en-US" sz="3000" b="1" dirty="0">
                <a:latin typeface="+mn-ea"/>
              </a:rPr>
              <a:t>国際ロータリーが世界名門</a:t>
            </a:r>
            <a:r>
              <a:rPr lang="en-US" altLang="ja-JP" sz="3000" b="1" dirty="0">
                <a:latin typeface="+mn-ea"/>
              </a:rPr>
              <a:t>7</a:t>
            </a:r>
            <a:r>
              <a:rPr lang="ja-JP" altLang="en-US" sz="3000" b="1" dirty="0">
                <a:latin typeface="+mn-ea"/>
              </a:rPr>
              <a:t>大学のご協力のもと</a:t>
            </a:r>
            <a:endParaRPr lang="en-US" altLang="ja-JP" sz="3000" b="1" dirty="0">
              <a:latin typeface="+mn-ea"/>
            </a:endParaRPr>
          </a:p>
          <a:p>
            <a:pPr algn="ctr"/>
            <a:r>
              <a:rPr lang="en-US" altLang="ja-JP" sz="3000" b="1" dirty="0">
                <a:latin typeface="+mn-ea"/>
              </a:rPr>
              <a:t>6</a:t>
            </a:r>
            <a:r>
              <a:rPr lang="ja-JP" altLang="en-US" sz="3000" b="1" dirty="0" err="1">
                <a:latin typeface="+mn-ea"/>
              </a:rPr>
              <a:t>つの</a:t>
            </a:r>
            <a:r>
              <a:rPr lang="ja-JP" altLang="en-US" sz="3000" b="1" dirty="0">
                <a:latin typeface="+mn-ea"/>
              </a:rPr>
              <a:t>平和センターにおいて平和構築のために</a:t>
            </a:r>
            <a:endParaRPr lang="en-US" altLang="ja-JP" sz="3000" b="1" dirty="0">
              <a:latin typeface="+mn-ea"/>
            </a:endParaRPr>
          </a:p>
          <a:p>
            <a:pPr algn="ctr"/>
            <a:r>
              <a:rPr lang="en-US" altLang="ja-JP" sz="3000" b="1" dirty="0">
                <a:latin typeface="+mn-ea"/>
              </a:rPr>
              <a:t>2</a:t>
            </a:r>
            <a:r>
              <a:rPr lang="ja-JP" altLang="en-US" sz="3000" b="1" dirty="0">
                <a:latin typeface="+mn-ea"/>
              </a:rPr>
              <a:t>年間の勉学に励んでいただくことを目的とし</a:t>
            </a:r>
            <a:endParaRPr lang="en-US" altLang="ja-JP" sz="3000" b="1" dirty="0">
              <a:latin typeface="+mn-ea"/>
            </a:endParaRPr>
          </a:p>
          <a:p>
            <a:pPr algn="ctr"/>
            <a:r>
              <a:rPr lang="ja-JP" altLang="en-US" sz="3000" b="1" dirty="0">
                <a:latin typeface="+mn-ea"/>
              </a:rPr>
              <a:t>そのため物心全般を支援するプログラムです</a:t>
            </a:r>
          </a:p>
        </p:txBody>
      </p:sp>
    </p:spTree>
    <p:extLst>
      <p:ext uri="{BB962C8B-B14F-4D97-AF65-F5344CB8AC3E}">
        <p14:creationId xmlns:p14="http://schemas.microsoft.com/office/powerpoint/2010/main" val="2579446239"/>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DEB0BFF8-A334-4278-AA1C-5A442BAA0816}"/>
              </a:ext>
            </a:extLst>
          </p:cNvPr>
          <p:cNvSpPr txBox="1"/>
          <p:nvPr/>
        </p:nvSpPr>
        <p:spPr>
          <a:xfrm>
            <a:off x="0" y="1365206"/>
            <a:ext cx="9143997" cy="707886"/>
          </a:xfrm>
          <a:prstGeom prst="rect">
            <a:avLst/>
          </a:prstGeom>
          <a:noFill/>
        </p:spPr>
        <p:txBody>
          <a:bodyPr wrap="square" rtlCol="0">
            <a:spAutoFit/>
          </a:bodyPr>
          <a:lstStyle/>
          <a:p>
            <a:pPr algn="ctr"/>
            <a:r>
              <a:rPr lang="ja-JP" altLang="en-US" sz="4000" b="1" dirty="0">
                <a:latin typeface="+mn-ea"/>
              </a:rPr>
              <a:t>平和フェローシップのプログラム</a:t>
            </a:r>
            <a:endParaRPr lang="en-US" altLang="ja-JP" sz="4000" b="1" dirty="0">
              <a:latin typeface="+mn-ea"/>
            </a:endParaRPr>
          </a:p>
        </p:txBody>
      </p:sp>
      <p:pic>
        <p:nvPicPr>
          <p:cNvPr id="10" name="図 2">
            <a:extLst>
              <a:ext uri="{FF2B5EF4-FFF2-40B4-BE49-F238E27FC236}">
                <a16:creationId xmlns:a16="http://schemas.microsoft.com/office/drawing/2014/main" id="{BE8B14EF-B8FC-40D5-A6F9-25CCA5BAB8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4035" y="246276"/>
            <a:ext cx="5075926" cy="723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表 1">
            <a:extLst>
              <a:ext uri="{FF2B5EF4-FFF2-40B4-BE49-F238E27FC236}">
                <a16:creationId xmlns:a16="http://schemas.microsoft.com/office/drawing/2014/main" id="{543576C9-7BE5-47AA-BE1F-7D3A7DAA5A6F}"/>
              </a:ext>
            </a:extLst>
          </p:cNvPr>
          <p:cNvGraphicFramePr>
            <a:graphicFrameLocks noGrp="1"/>
          </p:cNvGraphicFramePr>
          <p:nvPr>
            <p:extLst>
              <p:ext uri="{D42A27DB-BD31-4B8C-83A1-F6EECF244321}">
                <p14:modId xmlns:p14="http://schemas.microsoft.com/office/powerpoint/2010/main" val="2337851106"/>
              </p:ext>
            </p:extLst>
          </p:nvPr>
        </p:nvGraphicFramePr>
        <p:xfrm>
          <a:off x="-1" y="2189028"/>
          <a:ext cx="9143997" cy="4224474"/>
        </p:xfrm>
        <a:graphic>
          <a:graphicData uri="http://schemas.openxmlformats.org/drawingml/2006/table">
            <a:tbl>
              <a:tblPr firstRow="1" bandRow="1">
                <a:tableStyleId>{5C22544A-7EE6-4342-B048-85BDC9FD1C3A}</a:tableStyleId>
              </a:tblPr>
              <a:tblGrid>
                <a:gridCol w="1822451">
                  <a:extLst>
                    <a:ext uri="{9D8B030D-6E8A-4147-A177-3AD203B41FA5}">
                      <a16:colId xmlns:a16="http://schemas.microsoft.com/office/drawing/2014/main" val="2593472558"/>
                    </a:ext>
                  </a:extLst>
                </a:gridCol>
                <a:gridCol w="4254500">
                  <a:extLst>
                    <a:ext uri="{9D8B030D-6E8A-4147-A177-3AD203B41FA5}">
                      <a16:colId xmlns:a16="http://schemas.microsoft.com/office/drawing/2014/main" val="1003735587"/>
                    </a:ext>
                  </a:extLst>
                </a:gridCol>
                <a:gridCol w="3067046">
                  <a:extLst>
                    <a:ext uri="{9D8B030D-6E8A-4147-A177-3AD203B41FA5}">
                      <a16:colId xmlns:a16="http://schemas.microsoft.com/office/drawing/2014/main" val="2462752269"/>
                    </a:ext>
                  </a:extLst>
                </a:gridCol>
              </a:tblGrid>
              <a:tr h="396384">
                <a:tc>
                  <a:txBody>
                    <a:bodyPr/>
                    <a:lstStyle/>
                    <a:p>
                      <a:pPr algn="ctr"/>
                      <a:r>
                        <a:rPr kumimoji="1" lang="ja-JP" altLang="en-US" sz="1600" dirty="0">
                          <a:latin typeface="+mn-ea"/>
                          <a:ea typeface="+mn-ea"/>
                        </a:rPr>
                        <a:t>奨学金プログラム</a:t>
                      </a:r>
                      <a:endParaRPr kumimoji="1" lang="ja-JP" altLang="en-US" sz="1600" b="1" dirty="0">
                        <a:latin typeface="+mn-ea"/>
                        <a:ea typeface="+mn-ea"/>
                      </a:endParaRPr>
                    </a:p>
                  </a:txBody>
                  <a:tcPr anchor="ctr"/>
                </a:tc>
                <a:tc>
                  <a:txBody>
                    <a:bodyPr/>
                    <a:lstStyle/>
                    <a:p>
                      <a:pPr algn="ctr"/>
                      <a:r>
                        <a:rPr kumimoji="1" lang="ja-JP" altLang="en-US" sz="1600" dirty="0">
                          <a:latin typeface="+mn-ea"/>
                          <a:ea typeface="+mn-ea"/>
                        </a:rPr>
                        <a:t>修士号取得プログラム</a:t>
                      </a:r>
                      <a:endParaRPr kumimoji="1" lang="ja-JP" altLang="en-US" sz="1600" b="1" dirty="0">
                        <a:latin typeface="+mn-ea"/>
                        <a:ea typeface="+mn-ea"/>
                      </a:endParaRPr>
                    </a:p>
                  </a:txBody>
                  <a:tcPr anchor="ctr"/>
                </a:tc>
                <a:tc>
                  <a:txBody>
                    <a:bodyPr/>
                    <a:lstStyle/>
                    <a:p>
                      <a:pPr algn="ctr"/>
                      <a:r>
                        <a:rPr kumimoji="1" lang="ja-JP" altLang="en-US" sz="1600" dirty="0">
                          <a:latin typeface="+mn-ea"/>
                          <a:ea typeface="+mn-ea"/>
                        </a:rPr>
                        <a:t>専門修了証取得プログラム</a:t>
                      </a:r>
                      <a:endParaRPr kumimoji="1" lang="ja-JP" altLang="en-US" sz="1600" b="1" dirty="0">
                        <a:latin typeface="+mn-ea"/>
                        <a:ea typeface="+mn-ea"/>
                      </a:endParaRPr>
                    </a:p>
                  </a:txBody>
                  <a:tcPr anchor="ctr"/>
                </a:tc>
                <a:extLst>
                  <a:ext uri="{0D108BD9-81ED-4DB2-BD59-A6C34878D82A}">
                    <a16:rowId xmlns:a16="http://schemas.microsoft.com/office/drawing/2014/main" val="2438340457"/>
                  </a:ext>
                </a:extLst>
              </a:tr>
              <a:tr h="396384">
                <a:tc>
                  <a:txBody>
                    <a:bodyPr/>
                    <a:lstStyle/>
                    <a:p>
                      <a:pPr algn="ctr"/>
                      <a:r>
                        <a:rPr kumimoji="1" lang="ja-JP" altLang="en-US" sz="1600" b="1" dirty="0">
                          <a:latin typeface="+mn-ea"/>
                          <a:ea typeface="+mn-ea"/>
                        </a:rPr>
                        <a:t>目的</a:t>
                      </a:r>
                    </a:p>
                  </a:txBody>
                  <a:tcPr anchor="ctr"/>
                </a:tc>
                <a:tc>
                  <a:txBody>
                    <a:bodyPr/>
                    <a:lstStyle/>
                    <a:p>
                      <a:pPr algn="ctr"/>
                      <a:r>
                        <a:rPr kumimoji="1" lang="ja-JP" altLang="en-US" sz="1600" b="1" dirty="0">
                          <a:latin typeface="+mn-ea"/>
                          <a:ea typeface="+mn-ea"/>
                        </a:rPr>
                        <a:t>明日のリーダーを育成</a:t>
                      </a:r>
                    </a:p>
                  </a:txBody>
                  <a:tcPr anchor="ctr"/>
                </a:tc>
                <a:tc>
                  <a:txBody>
                    <a:bodyPr/>
                    <a:lstStyle/>
                    <a:p>
                      <a:pPr algn="ctr"/>
                      <a:r>
                        <a:rPr kumimoji="1" lang="ja-JP" altLang="en-US" sz="1600" b="1" dirty="0">
                          <a:latin typeface="+mn-ea"/>
                          <a:ea typeface="+mn-ea"/>
                        </a:rPr>
                        <a:t>今日のリーダーを強化</a:t>
                      </a:r>
                    </a:p>
                  </a:txBody>
                  <a:tcPr anchor="ctr"/>
                </a:tc>
                <a:extLst>
                  <a:ext uri="{0D108BD9-81ED-4DB2-BD59-A6C34878D82A}">
                    <a16:rowId xmlns:a16="http://schemas.microsoft.com/office/drawing/2014/main" val="1306143462"/>
                  </a:ext>
                </a:extLst>
              </a:tr>
              <a:tr h="396384">
                <a:tc>
                  <a:txBody>
                    <a:bodyPr/>
                    <a:lstStyle/>
                    <a:p>
                      <a:pPr algn="ctr"/>
                      <a:r>
                        <a:rPr kumimoji="1" lang="ja-JP" altLang="en-US" sz="1600" b="1" dirty="0">
                          <a:latin typeface="+mn-ea"/>
                          <a:ea typeface="+mn-ea"/>
                        </a:rPr>
                        <a:t>期間</a:t>
                      </a:r>
                    </a:p>
                  </a:txBody>
                  <a:tcPr anchor="ctr"/>
                </a:tc>
                <a:tc>
                  <a:txBody>
                    <a:bodyPr/>
                    <a:lstStyle/>
                    <a:p>
                      <a:pPr algn="ctr"/>
                      <a:r>
                        <a:rPr kumimoji="1" lang="en-US" altLang="ja-JP" sz="1600" b="1" dirty="0">
                          <a:latin typeface="+mn-ea"/>
                          <a:ea typeface="+mn-ea"/>
                        </a:rPr>
                        <a:t>15</a:t>
                      </a:r>
                      <a:r>
                        <a:rPr kumimoji="1" lang="ja-JP" altLang="en-US" sz="1600" b="1" dirty="0">
                          <a:latin typeface="+mn-ea"/>
                          <a:ea typeface="+mn-ea"/>
                        </a:rPr>
                        <a:t>～</a:t>
                      </a:r>
                      <a:r>
                        <a:rPr kumimoji="1" lang="en-US" altLang="ja-JP" sz="1600" b="1" dirty="0">
                          <a:latin typeface="+mn-ea"/>
                          <a:ea typeface="+mn-ea"/>
                        </a:rPr>
                        <a:t>22</a:t>
                      </a:r>
                      <a:r>
                        <a:rPr kumimoji="1" lang="ja-JP" altLang="en-US" sz="1600" b="1" dirty="0">
                          <a:latin typeface="+mn-ea"/>
                          <a:ea typeface="+mn-ea"/>
                        </a:rPr>
                        <a:t>か月</a:t>
                      </a:r>
                    </a:p>
                  </a:txBody>
                  <a:tcPr anchor="ctr"/>
                </a:tc>
                <a:tc>
                  <a:txBody>
                    <a:bodyPr/>
                    <a:lstStyle/>
                    <a:p>
                      <a:pPr algn="ctr"/>
                      <a:r>
                        <a:rPr kumimoji="1" lang="ja-JP" altLang="en-US" sz="1600" b="1" dirty="0">
                          <a:latin typeface="+mn-ea"/>
                          <a:ea typeface="+mn-ea"/>
                        </a:rPr>
                        <a:t>３ヶ月</a:t>
                      </a:r>
                    </a:p>
                  </a:txBody>
                  <a:tcPr anchor="ctr"/>
                </a:tc>
                <a:extLst>
                  <a:ext uri="{0D108BD9-81ED-4DB2-BD59-A6C34878D82A}">
                    <a16:rowId xmlns:a16="http://schemas.microsoft.com/office/drawing/2014/main" val="4288258997"/>
                  </a:ext>
                </a:extLst>
              </a:tr>
              <a:tr h="396384">
                <a:tc>
                  <a:txBody>
                    <a:bodyPr/>
                    <a:lstStyle/>
                    <a:p>
                      <a:pPr algn="ctr"/>
                      <a:r>
                        <a:rPr kumimoji="1" lang="ja-JP" altLang="en-US" sz="1600" b="1" dirty="0">
                          <a:latin typeface="+mn-ea"/>
                          <a:ea typeface="+mn-ea"/>
                        </a:rPr>
                        <a:t>平和センター数</a:t>
                      </a:r>
                    </a:p>
                  </a:txBody>
                  <a:tcPr anchor="ctr"/>
                </a:tc>
                <a:tc>
                  <a:txBody>
                    <a:bodyPr/>
                    <a:lstStyle/>
                    <a:p>
                      <a:pPr algn="ctr"/>
                      <a:r>
                        <a:rPr kumimoji="1" lang="ja-JP" altLang="en-US" sz="1600" b="1" dirty="0">
                          <a:latin typeface="+mn-ea"/>
                          <a:ea typeface="+mn-ea"/>
                        </a:rPr>
                        <a:t>５</a:t>
                      </a:r>
                    </a:p>
                  </a:txBody>
                  <a:tcPr anchor="ctr"/>
                </a:tc>
                <a:tc>
                  <a:txBody>
                    <a:bodyPr/>
                    <a:lstStyle/>
                    <a:p>
                      <a:pPr algn="ctr"/>
                      <a:r>
                        <a:rPr kumimoji="1" lang="ja-JP" altLang="en-US" sz="1600" b="1" dirty="0">
                          <a:latin typeface="+mn-ea"/>
                          <a:ea typeface="+mn-ea"/>
                        </a:rPr>
                        <a:t>１</a:t>
                      </a:r>
                    </a:p>
                  </a:txBody>
                  <a:tcPr anchor="ctr"/>
                </a:tc>
                <a:extLst>
                  <a:ext uri="{0D108BD9-81ED-4DB2-BD59-A6C34878D82A}">
                    <a16:rowId xmlns:a16="http://schemas.microsoft.com/office/drawing/2014/main" val="107949595"/>
                  </a:ext>
                </a:extLst>
              </a:tr>
              <a:tr h="1400918">
                <a:tc>
                  <a:txBody>
                    <a:bodyPr/>
                    <a:lstStyle/>
                    <a:p>
                      <a:pPr algn="ctr"/>
                      <a:r>
                        <a:rPr kumimoji="1" lang="ja-JP" altLang="en-US" sz="1600" b="1" dirty="0">
                          <a:latin typeface="+mn-ea"/>
                          <a:ea typeface="+mn-ea"/>
                        </a:rPr>
                        <a:t>提携大学</a:t>
                      </a:r>
                    </a:p>
                  </a:txBody>
                  <a:tcPr anchor="ctr"/>
                </a:tc>
                <a:tc>
                  <a:txBody>
                    <a:bodyPr/>
                    <a:lstStyle/>
                    <a:p>
                      <a:pPr algn="l"/>
                      <a:r>
                        <a:rPr kumimoji="1" lang="ja-JP" altLang="en-US" sz="1600" b="1" dirty="0">
                          <a:latin typeface="+mn-ea"/>
                          <a:ea typeface="+mn-ea"/>
                        </a:rPr>
                        <a:t>デューク大学／ノースカロライナ大学</a:t>
                      </a:r>
                      <a:r>
                        <a:rPr kumimoji="1" lang="ja-JP" altLang="en-US" sz="1200" b="1" dirty="0">
                          <a:latin typeface="+mn-ea"/>
                          <a:ea typeface="+mn-ea"/>
                        </a:rPr>
                        <a:t>（米国）</a:t>
                      </a:r>
                      <a:endParaRPr kumimoji="1" lang="en-US" altLang="ja-JP" sz="1600" b="1" dirty="0">
                        <a:latin typeface="+mn-ea"/>
                        <a:ea typeface="+mn-ea"/>
                      </a:endParaRPr>
                    </a:p>
                    <a:p>
                      <a:pPr algn="l"/>
                      <a:r>
                        <a:rPr kumimoji="1" lang="ja-JP" altLang="en-US" sz="1600" b="1" dirty="0">
                          <a:latin typeface="+mn-ea"/>
                          <a:ea typeface="+mn-ea"/>
                        </a:rPr>
                        <a:t>国際基督教大学</a:t>
                      </a:r>
                      <a:r>
                        <a:rPr kumimoji="1" lang="ja-JP" altLang="en-US" sz="1200" b="1" dirty="0">
                          <a:latin typeface="+mn-ea"/>
                          <a:ea typeface="+mn-ea"/>
                        </a:rPr>
                        <a:t>（日本）</a:t>
                      </a:r>
                      <a:endParaRPr kumimoji="1" lang="en-US" altLang="ja-JP" sz="1200" b="1" dirty="0">
                        <a:latin typeface="+mn-ea"/>
                        <a:ea typeface="+mn-ea"/>
                      </a:endParaRPr>
                    </a:p>
                    <a:p>
                      <a:pPr algn="l"/>
                      <a:r>
                        <a:rPr kumimoji="1" lang="ja-JP" altLang="en-US" sz="1600" b="1" dirty="0">
                          <a:latin typeface="+mn-ea"/>
                          <a:ea typeface="+mn-ea"/>
                        </a:rPr>
                        <a:t>ブラッドフォード大学</a:t>
                      </a:r>
                      <a:r>
                        <a:rPr kumimoji="1" lang="ja-JP" altLang="en-US" sz="1200" b="1" dirty="0">
                          <a:latin typeface="+mn-ea"/>
                          <a:ea typeface="+mn-ea"/>
                        </a:rPr>
                        <a:t>（英国）</a:t>
                      </a:r>
                      <a:endParaRPr kumimoji="1" lang="en-US" altLang="ja-JP" sz="1600" b="1" dirty="0">
                        <a:latin typeface="+mn-ea"/>
                        <a:ea typeface="+mn-ea"/>
                      </a:endParaRPr>
                    </a:p>
                    <a:p>
                      <a:pPr algn="l"/>
                      <a:r>
                        <a:rPr kumimoji="1" lang="ja-JP" altLang="en-US" sz="1600" b="1" dirty="0">
                          <a:latin typeface="+mn-ea"/>
                          <a:ea typeface="+mn-ea"/>
                        </a:rPr>
                        <a:t>クイーンズランド大学</a:t>
                      </a:r>
                      <a:r>
                        <a:rPr kumimoji="1" lang="ja-JP" altLang="en-US" sz="1200" b="1" dirty="0">
                          <a:latin typeface="+mn-ea"/>
                          <a:ea typeface="+mn-ea"/>
                        </a:rPr>
                        <a:t>（オーストラリア）</a:t>
                      </a:r>
                      <a:endParaRPr kumimoji="1" lang="en-US" altLang="ja-JP" sz="1200" b="1" dirty="0">
                        <a:latin typeface="+mn-ea"/>
                        <a:ea typeface="+mn-ea"/>
                      </a:endParaRPr>
                    </a:p>
                    <a:p>
                      <a:pPr algn="l"/>
                      <a:r>
                        <a:rPr kumimoji="1" lang="ja-JP" altLang="en-US" sz="1600" b="1" dirty="0">
                          <a:latin typeface="+mn-ea"/>
                          <a:ea typeface="+mn-ea"/>
                        </a:rPr>
                        <a:t>ウプサラ大学</a:t>
                      </a:r>
                      <a:r>
                        <a:rPr kumimoji="1" lang="ja-JP" altLang="en-US" sz="1200" b="1" dirty="0">
                          <a:latin typeface="+mn-ea"/>
                          <a:ea typeface="+mn-ea"/>
                        </a:rPr>
                        <a:t>（スウェーデン）</a:t>
                      </a:r>
                      <a:endParaRPr kumimoji="1" lang="ja-JP" altLang="en-US" sz="1600" b="1" dirty="0">
                        <a:latin typeface="+mn-ea"/>
                        <a:ea typeface="+mn-ea"/>
                      </a:endParaRPr>
                    </a:p>
                  </a:txBody>
                  <a:tcPr/>
                </a:tc>
                <a:tc>
                  <a:txBody>
                    <a:bodyPr/>
                    <a:lstStyle/>
                    <a:p>
                      <a:pPr algn="l"/>
                      <a:r>
                        <a:rPr kumimoji="1" lang="ja-JP" altLang="en-US" sz="1600" b="1" dirty="0">
                          <a:latin typeface="+mn-ea"/>
                          <a:ea typeface="+mn-ea"/>
                        </a:rPr>
                        <a:t>チュラロンコン大学</a:t>
                      </a:r>
                      <a:r>
                        <a:rPr kumimoji="1" lang="ja-JP" altLang="en-US" sz="1200" b="1" dirty="0">
                          <a:latin typeface="+mn-ea"/>
                          <a:ea typeface="+mn-ea"/>
                        </a:rPr>
                        <a:t>（タイ）</a:t>
                      </a:r>
                      <a:endParaRPr kumimoji="1" lang="ja-JP" altLang="en-US" sz="1600" b="1" dirty="0">
                        <a:latin typeface="+mn-ea"/>
                        <a:ea typeface="+mn-ea"/>
                      </a:endParaRPr>
                    </a:p>
                  </a:txBody>
                  <a:tcPr/>
                </a:tc>
                <a:extLst>
                  <a:ext uri="{0D108BD9-81ED-4DB2-BD59-A6C34878D82A}">
                    <a16:rowId xmlns:a16="http://schemas.microsoft.com/office/drawing/2014/main" val="3013849447"/>
                  </a:ext>
                </a:extLst>
              </a:tr>
              <a:tr h="619010">
                <a:tc>
                  <a:txBody>
                    <a:bodyPr/>
                    <a:lstStyle/>
                    <a:p>
                      <a:pPr algn="ctr"/>
                      <a:r>
                        <a:rPr kumimoji="1" lang="ja-JP" altLang="en-US" sz="1600" b="1" dirty="0">
                          <a:latin typeface="+mn-ea"/>
                          <a:ea typeface="+mn-ea"/>
                        </a:rPr>
                        <a:t>フェローシップ</a:t>
                      </a:r>
                      <a:endParaRPr kumimoji="1" lang="en-US" altLang="ja-JP" sz="1600" b="1" dirty="0">
                        <a:latin typeface="+mn-ea"/>
                        <a:ea typeface="+mn-ea"/>
                      </a:endParaRPr>
                    </a:p>
                    <a:p>
                      <a:pPr algn="ctr"/>
                      <a:r>
                        <a:rPr kumimoji="1" lang="ja-JP" altLang="en-US" sz="1600" b="1" dirty="0">
                          <a:latin typeface="+mn-ea"/>
                          <a:ea typeface="+mn-ea"/>
                        </a:rPr>
                        <a:t>受領者数</a:t>
                      </a:r>
                    </a:p>
                  </a:txBody>
                  <a:tcPr anchor="ctr"/>
                </a:tc>
                <a:tc>
                  <a:txBody>
                    <a:bodyPr/>
                    <a:lstStyle/>
                    <a:p>
                      <a:pPr algn="ctr"/>
                      <a:r>
                        <a:rPr kumimoji="1" lang="ja-JP" altLang="en-US" sz="1600" b="1" dirty="0">
                          <a:latin typeface="+mn-ea"/>
                          <a:ea typeface="+mn-ea"/>
                        </a:rPr>
                        <a:t>最高</a:t>
                      </a:r>
                      <a:r>
                        <a:rPr kumimoji="1" lang="en-US" altLang="ja-JP" sz="1600" b="1" dirty="0">
                          <a:latin typeface="+mn-ea"/>
                          <a:ea typeface="+mn-ea"/>
                        </a:rPr>
                        <a:t>50</a:t>
                      </a:r>
                      <a:r>
                        <a:rPr kumimoji="1" lang="ja-JP" altLang="en-US" sz="1600" b="1" dirty="0">
                          <a:latin typeface="+mn-ea"/>
                          <a:ea typeface="+mn-ea"/>
                        </a:rPr>
                        <a:t>人</a:t>
                      </a:r>
                      <a:endParaRPr kumimoji="1" lang="en-US" altLang="ja-JP" sz="1600" b="1" dirty="0">
                        <a:latin typeface="+mn-ea"/>
                        <a:ea typeface="+mn-ea"/>
                      </a:endParaRPr>
                    </a:p>
                    <a:p>
                      <a:pPr algn="ctr"/>
                      <a:r>
                        <a:rPr kumimoji="1" lang="ja-JP" altLang="en-US" sz="1400" b="1" dirty="0">
                          <a:latin typeface="+mn-ea"/>
                          <a:ea typeface="+mn-ea"/>
                        </a:rPr>
                        <a:t>（各平和センター</a:t>
                      </a:r>
                      <a:r>
                        <a:rPr kumimoji="1" lang="en-US" altLang="ja-JP" sz="1400" b="1" dirty="0">
                          <a:latin typeface="+mn-ea"/>
                          <a:ea typeface="+mn-ea"/>
                        </a:rPr>
                        <a:t>10</a:t>
                      </a:r>
                      <a:r>
                        <a:rPr kumimoji="1" lang="ja-JP" altLang="en-US" sz="1400" b="1" dirty="0">
                          <a:latin typeface="+mn-ea"/>
                          <a:ea typeface="+mn-ea"/>
                        </a:rPr>
                        <a:t>名まで）</a:t>
                      </a:r>
                    </a:p>
                  </a:txBody>
                  <a:tcPr anchor="ctr"/>
                </a:tc>
                <a:tc>
                  <a:txBody>
                    <a:bodyPr/>
                    <a:lstStyle/>
                    <a:p>
                      <a:pPr algn="ctr"/>
                      <a:r>
                        <a:rPr kumimoji="1" lang="ja-JP" altLang="en-US" sz="1600" b="1" dirty="0">
                          <a:latin typeface="+mn-ea"/>
                          <a:ea typeface="+mn-ea"/>
                        </a:rPr>
                        <a:t>最高</a:t>
                      </a:r>
                      <a:r>
                        <a:rPr kumimoji="1" lang="en-US" altLang="ja-JP" sz="1600" b="1" dirty="0">
                          <a:latin typeface="+mn-ea"/>
                          <a:ea typeface="+mn-ea"/>
                        </a:rPr>
                        <a:t>50</a:t>
                      </a:r>
                      <a:r>
                        <a:rPr kumimoji="1" lang="ja-JP" altLang="en-US" sz="1600" b="1" dirty="0">
                          <a:latin typeface="+mn-ea"/>
                          <a:ea typeface="+mn-ea"/>
                        </a:rPr>
                        <a:t>人</a:t>
                      </a:r>
                      <a:endParaRPr kumimoji="1" lang="en-US" altLang="ja-JP" sz="1600" b="1" dirty="0">
                        <a:latin typeface="+mn-ea"/>
                        <a:ea typeface="+mn-ea"/>
                      </a:endParaRPr>
                    </a:p>
                    <a:p>
                      <a:pPr algn="ctr"/>
                      <a:r>
                        <a:rPr kumimoji="1" lang="ja-JP" altLang="en-US" sz="1400" b="1" dirty="0">
                          <a:latin typeface="+mn-ea"/>
                          <a:ea typeface="+mn-ea"/>
                        </a:rPr>
                        <a:t>（</a:t>
                      </a:r>
                      <a:r>
                        <a:rPr kumimoji="1" lang="en-US" altLang="ja-JP" sz="1400" b="1" dirty="0">
                          <a:latin typeface="+mn-ea"/>
                          <a:ea typeface="+mn-ea"/>
                        </a:rPr>
                        <a:t>1</a:t>
                      </a:r>
                      <a:r>
                        <a:rPr kumimoji="1" lang="ja-JP" altLang="en-US" sz="1400" b="1" dirty="0">
                          <a:latin typeface="+mn-ea"/>
                          <a:ea typeface="+mn-ea"/>
                        </a:rPr>
                        <a:t>～</a:t>
                      </a:r>
                      <a:r>
                        <a:rPr kumimoji="1" lang="en-US" altLang="ja-JP" sz="1400" b="1" dirty="0">
                          <a:latin typeface="+mn-ea"/>
                          <a:ea typeface="+mn-ea"/>
                        </a:rPr>
                        <a:t>4</a:t>
                      </a:r>
                      <a:r>
                        <a:rPr kumimoji="1" lang="ja-JP" altLang="en-US" sz="1400" b="1" dirty="0">
                          <a:latin typeface="+mn-ea"/>
                          <a:ea typeface="+mn-ea"/>
                        </a:rPr>
                        <a:t>月／</a:t>
                      </a:r>
                      <a:r>
                        <a:rPr kumimoji="1" lang="en-US" altLang="ja-JP" sz="1400" b="1" dirty="0">
                          <a:latin typeface="+mn-ea"/>
                          <a:ea typeface="+mn-ea"/>
                        </a:rPr>
                        <a:t>6</a:t>
                      </a:r>
                      <a:r>
                        <a:rPr kumimoji="1" lang="ja-JP" altLang="en-US" sz="1400" b="1" dirty="0">
                          <a:latin typeface="+mn-ea"/>
                          <a:ea typeface="+mn-ea"/>
                        </a:rPr>
                        <a:t>～</a:t>
                      </a:r>
                      <a:r>
                        <a:rPr kumimoji="1" lang="en-US" altLang="ja-JP" sz="1400" b="1" dirty="0">
                          <a:latin typeface="+mn-ea"/>
                          <a:ea typeface="+mn-ea"/>
                        </a:rPr>
                        <a:t>8</a:t>
                      </a:r>
                      <a:r>
                        <a:rPr kumimoji="1" lang="ja-JP" altLang="en-US" sz="1400" b="1" dirty="0">
                          <a:latin typeface="+mn-ea"/>
                          <a:ea typeface="+mn-ea"/>
                        </a:rPr>
                        <a:t>月各</a:t>
                      </a:r>
                      <a:r>
                        <a:rPr kumimoji="1" lang="en-US" altLang="ja-JP" sz="1400" b="1" dirty="0">
                          <a:latin typeface="+mn-ea"/>
                          <a:ea typeface="+mn-ea"/>
                        </a:rPr>
                        <a:t>25</a:t>
                      </a:r>
                      <a:r>
                        <a:rPr kumimoji="1" lang="ja-JP" altLang="en-US" sz="1400" b="1" dirty="0">
                          <a:latin typeface="+mn-ea"/>
                          <a:ea typeface="+mn-ea"/>
                        </a:rPr>
                        <a:t>人まで）</a:t>
                      </a:r>
                    </a:p>
                  </a:txBody>
                  <a:tcPr anchor="ctr"/>
                </a:tc>
                <a:extLst>
                  <a:ext uri="{0D108BD9-81ED-4DB2-BD59-A6C34878D82A}">
                    <a16:rowId xmlns:a16="http://schemas.microsoft.com/office/drawing/2014/main" val="1124949267"/>
                  </a:ext>
                </a:extLst>
              </a:tr>
              <a:tr h="619010">
                <a:tc>
                  <a:txBody>
                    <a:bodyPr/>
                    <a:lstStyle/>
                    <a:p>
                      <a:pPr algn="ctr"/>
                      <a:r>
                        <a:rPr kumimoji="1" lang="ja-JP" altLang="en-US" sz="1600" b="1" dirty="0">
                          <a:latin typeface="+mn-ea"/>
                          <a:ea typeface="+mn-ea"/>
                        </a:rPr>
                        <a:t>実地研修</a:t>
                      </a:r>
                    </a:p>
                  </a:txBody>
                  <a:tcPr anchor="ctr"/>
                </a:tc>
                <a:tc>
                  <a:txBody>
                    <a:bodyPr/>
                    <a:lstStyle/>
                    <a:p>
                      <a:pPr algn="ctr"/>
                      <a:r>
                        <a:rPr kumimoji="1" lang="ja-JP" altLang="en-US" sz="1600" b="1" dirty="0">
                          <a:latin typeface="+mn-ea"/>
                          <a:ea typeface="+mn-ea"/>
                        </a:rPr>
                        <a:t>夏季休暇中に</a:t>
                      </a:r>
                      <a:r>
                        <a:rPr kumimoji="1" lang="en-US" altLang="ja-JP" sz="1600" b="1" dirty="0">
                          <a:latin typeface="+mn-ea"/>
                          <a:ea typeface="+mn-ea"/>
                        </a:rPr>
                        <a:t>2</a:t>
                      </a:r>
                      <a:r>
                        <a:rPr kumimoji="1" lang="ja-JP" altLang="en-US" sz="1600" b="1" dirty="0">
                          <a:latin typeface="+mn-ea"/>
                          <a:ea typeface="+mn-ea"/>
                        </a:rPr>
                        <a:t>～</a:t>
                      </a:r>
                      <a:r>
                        <a:rPr kumimoji="1" lang="en-US" altLang="ja-JP" sz="1600" b="1" dirty="0">
                          <a:latin typeface="+mn-ea"/>
                          <a:ea typeface="+mn-ea"/>
                        </a:rPr>
                        <a:t>3</a:t>
                      </a:r>
                      <a:r>
                        <a:rPr kumimoji="1" lang="ja-JP" altLang="en-US" sz="1600" b="1" dirty="0">
                          <a:latin typeface="+mn-ea"/>
                          <a:ea typeface="+mn-ea"/>
                        </a:rPr>
                        <a:t>ヶ月の</a:t>
                      </a:r>
                      <a:endParaRPr kumimoji="1" lang="en-US" altLang="ja-JP" sz="1600" b="1" dirty="0">
                        <a:latin typeface="+mn-ea"/>
                        <a:ea typeface="+mn-ea"/>
                      </a:endParaRPr>
                    </a:p>
                    <a:p>
                      <a:pPr algn="ctr"/>
                      <a:r>
                        <a:rPr kumimoji="1" lang="ja-JP" altLang="en-US" sz="1600" b="1" dirty="0">
                          <a:latin typeface="+mn-ea"/>
                          <a:ea typeface="+mn-ea"/>
                        </a:rPr>
                        <a:t>実践的なインターシップ</a:t>
                      </a:r>
                    </a:p>
                  </a:txBody>
                  <a:tcPr anchor="ctr"/>
                </a:tc>
                <a:tc>
                  <a:txBody>
                    <a:bodyPr/>
                    <a:lstStyle/>
                    <a:p>
                      <a:pPr algn="ctr"/>
                      <a:r>
                        <a:rPr kumimoji="1" lang="ja-JP" altLang="en-US" sz="1600" b="1" dirty="0">
                          <a:latin typeface="+mn-ea"/>
                          <a:ea typeface="+mn-ea"/>
                        </a:rPr>
                        <a:t>カリキュラムの一環として</a:t>
                      </a:r>
                      <a:endParaRPr kumimoji="1" lang="en-US" altLang="ja-JP" sz="1600" b="1" dirty="0">
                        <a:latin typeface="+mn-ea"/>
                        <a:ea typeface="+mn-ea"/>
                      </a:endParaRPr>
                    </a:p>
                    <a:p>
                      <a:pPr algn="ctr"/>
                      <a:r>
                        <a:rPr kumimoji="1" lang="en-US" altLang="ja-JP" sz="1600" b="1" dirty="0">
                          <a:latin typeface="+mn-ea"/>
                          <a:ea typeface="+mn-ea"/>
                        </a:rPr>
                        <a:t>2</a:t>
                      </a:r>
                      <a:r>
                        <a:rPr kumimoji="1" lang="ja-JP" altLang="en-US" sz="1600" b="1" dirty="0">
                          <a:latin typeface="+mn-ea"/>
                          <a:ea typeface="+mn-ea"/>
                        </a:rPr>
                        <a:t>～</a:t>
                      </a:r>
                      <a:r>
                        <a:rPr kumimoji="1" lang="en-US" altLang="ja-JP" sz="1600" b="1" dirty="0">
                          <a:latin typeface="+mn-ea"/>
                          <a:ea typeface="+mn-ea"/>
                        </a:rPr>
                        <a:t>3</a:t>
                      </a:r>
                      <a:r>
                        <a:rPr kumimoji="1" lang="ja-JP" altLang="en-US" sz="1600" b="1" dirty="0">
                          <a:latin typeface="+mn-ea"/>
                          <a:ea typeface="+mn-ea"/>
                        </a:rPr>
                        <a:t>週間の実習</a:t>
                      </a:r>
                    </a:p>
                  </a:txBody>
                  <a:tcPr anchor="ctr"/>
                </a:tc>
                <a:extLst>
                  <a:ext uri="{0D108BD9-81ED-4DB2-BD59-A6C34878D82A}">
                    <a16:rowId xmlns:a16="http://schemas.microsoft.com/office/drawing/2014/main" val="660266032"/>
                  </a:ext>
                </a:extLst>
              </a:tr>
            </a:tbl>
          </a:graphicData>
        </a:graphic>
      </p:graphicFrame>
      <p:sp>
        <p:nvSpPr>
          <p:cNvPr id="8" name="テキスト ボックス 7">
            <a:extLst>
              <a:ext uri="{FF2B5EF4-FFF2-40B4-BE49-F238E27FC236}">
                <a16:creationId xmlns:a16="http://schemas.microsoft.com/office/drawing/2014/main" id="{D0429243-B7C4-400C-827F-4D87EB38E819}"/>
              </a:ext>
            </a:extLst>
          </p:cNvPr>
          <p:cNvSpPr txBox="1"/>
          <p:nvPr/>
        </p:nvSpPr>
        <p:spPr>
          <a:xfrm>
            <a:off x="0" y="6489702"/>
            <a:ext cx="9143996" cy="338554"/>
          </a:xfrm>
          <a:prstGeom prst="rect">
            <a:avLst/>
          </a:prstGeom>
          <a:noFill/>
        </p:spPr>
        <p:txBody>
          <a:bodyPr wrap="square" rtlCol="0">
            <a:spAutoFit/>
          </a:bodyPr>
          <a:lstStyle/>
          <a:p>
            <a:pPr algn="ctr"/>
            <a:r>
              <a:rPr kumimoji="1" lang="ja-JP" altLang="en-US" sz="1600" b="1" dirty="0">
                <a:solidFill>
                  <a:srgbClr val="FF0000"/>
                </a:solidFill>
              </a:rPr>
              <a:t>現在前年度応募受付にて当地区推薦の修士号取得プログラム候補者が</a:t>
            </a:r>
            <a:r>
              <a:rPr kumimoji="1" lang="en-US" altLang="ja-JP" sz="1600" b="1" dirty="0">
                <a:solidFill>
                  <a:srgbClr val="FF0000"/>
                </a:solidFill>
              </a:rPr>
              <a:t>1</a:t>
            </a:r>
            <a:r>
              <a:rPr kumimoji="1" lang="ja-JP" altLang="en-US" sz="1600" b="1" dirty="0">
                <a:solidFill>
                  <a:srgbClr val="FF0000"/>
                </a:solidFill>
              </a:rPr>
              <a:t>名います</a:t>
            </a:r>
          </a:p>
        </p:txBody>
      </p:sp>
    </p:spTree>
    <p:extLst>
      <p:ext uri="{BB962C8B-B14F-4D97-AF65-F5344CB8AC3E}">
        <p14:creationId xmlns:p14="http://schemas.microsoft.com/office/powerpoint/2010/main" val="78784659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DEB0BFF8-A334-4278-AA1C-5A442BAA0816}"/>
              </a:ext>
            </a:extLst>
          </p:cNvPr>
          <p:cNvSpPr txBox="1"/>
          <p:nvPr/>
        </p:nvSpPr>
        <p:spPr>
          <a:xfrm>
            <a:off x="0" y="1365206"/>
            <a:ext cx="9143997" cy="646331"/>
          </a:xfrm>
          <a:prstGeom prst="rect">
            <a:avLst/>
          </a:prstGeom>
          <a:noFill/>
        </p:spPr>
        <p:txBody>
          <a:bodyPr wrap="square" rtlCol="0">
            <a:spAutoFit/>
          </a:bodyPr>
          <a:lstStyle/>
          <a:p>
            <a:pPr algn="ctr"/>
            <a:r>
              <a:rPr lang="ja-JP" altLang="en-US" sz="3600" b="1" dirty="0">
                <a:latin typeface="+mn-ea"/>
              </a:rPr>
              <a:t>平和フェローシップ申請スケジュール</a:t>
            </a:r>
            <a:endParaRPr lang="en-US" altLang="ja-JP" sz="3600" b="1" dirty="0">
              <a:latin typeface="+mn-ea"/>
            </a:endParaRPr>
          </a:p>
        </p:txBody>
      </p:sp>
      <p:pic>
        <p:nvPicPr>
          <p:cNvPr id="10" name="図 2">
            <a:extLst>
              <a:ext uri="{FF2B5EF4-FFF2-40B4-BE49-F238E27FC236}">
                <a16:creationId xmlns:a16="http://schemas.microsoft.com/office/drawing/2014/main" id="{BE8B14EF-B8FC-40D5-A6F9-25CCA5BAB8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4035" y="246276"/>
            <a:ext cx="5075926" cy="723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表 2">
            <a:extLst>
              <a:ext uri="{FF2B5EF4-FFF2-40B4-BE49-F238E27FC236}">
                <a16:creationId xmlns:a16="http://schemas.microsoft.com/office/drawing/2014/main" id="{E9D321AD-42D2-4B61-ABB6-1D9A9DEDFF80}"/>
              </a:ext>
            </a:extLst>
          </p:cNvPr>
          <p:cNvGraphicFramePr>
            <a:graphicFrameLocks noGrp="1"/>
          </p:cNvGraphicFramePr>
          <p:nvPr>
            <p:extLst>
              <p:ext uri="{D42A27DB-BD31-4B8C-83A1-F6EECF244321}">
                <p14:modId xmlns:p14="http://schemas.microsoft.com/office/powerpoint/2010/main" val="3198185936"/>
              </p:ext>
            </p:extLst>
          </p:nvPr>
        </p:nvGraphicFramePr>
        <p:xfrm>
          <a:off x="0" y="2247900"/>
          <a:ext cx="9143996" cy="4165600"/>
        </p:xfrm>
        <a:graphic>
          <a:graphicData uri="http://schemas.openxmlformats.org/drawingml/2006/table">
            <a:tbl>
              <a:tblPr firstRow="1" bandRow="1">
                <a:tableStyleId>{5C22544A-7EE6-4342-B048-85BDC9FD1C3A}</a:tableStyleId>
              </a:tblPr>
              <a:tblGrid>
                <a:gridCol w="2285999">
                  <a:extLst>
                    <a:ext uri="{9D8B030D-6E8A-4147-A177-3AD203B41FA5}">
                      <a16:colId xmlns:a16="http://schemas.microsoft.com/office/drawing/2014/main" val="171171726"/>
                    </a:ext>
                  </a:extLst>
                </a:gridCol>
                <a:gridCol w="2285999">
                  <a:extLst>
                    <a:ext uri="{9D8B030D-6E8A-4147-A177-3AD203B41FA5}">
                      <a16:colId xmlns:a16="http://schemas.microsoft.com/office/drawing/2014/main" val="817677578"/>
                    </a:ext>
                  </a:extLst>
                </a:gridCol>
                <a:gridCol w="2285999">
                  <a:extLst>
                    <a:ext uri="{9D8B030D-6E8A-4147-A177-3AD203B41FA5}">
                      <a16:colId xmlns:a16="http://schemas.microsoft.com/office/drawing/2014/main" val="4183719187"/>
                    </a:ext>
                  </a:extLst>
                </a:gridCol>
                <a:gridCol w="2285999">
                  <a:extLst>
                    <a:ext uri="{9D8B030D-6E8A-4147-A177-3AD203B41FA5}">
                      <a16:colId xmlns:a16="http://schemas.microsoft.com/office/drawing/2014/main" val="244362421"/>
                    </a:ext>
                  </a:extLst>
                </a:gridCol>
              </a:tblGrid>
              <a:tr h="1116986">
                <a:tc>
                  <a:txBody>
                    <a:bodyPr/>
                    <a:lstStyle/>
                    <a:p>
                      <a:pPr algn="ctr"/>
                      <a:r>
                        <a:rPr kumimoji="1" lang="ja-JP" altLang="en-US" dirty="0">
                          <a:latin typeface="+mn-ea"/>
                          <a:ea typeface="+mn-ea"/>
                        </a:rPr>
                        <a:t>～</a:t>
                      </a:r>
                      <a:r>
                        <a:rPr kumimoji="1" lang="en-US" altLang="ja-JP" dirty="0">
                          <a:latin typeface="+mn-ea"/>
                          <a:ea typeface="+mn-ea"/>
                        </a:rPr>
                        <a:t>5</a:t>
                      </a:r>
                      <a:r>
                        <a:rPr kumimoji="1" lang="ja-JP" altLang="en-US" dirty="0">
                          <a:latin typeface="+mn-ea"/>
                          <a:ea typeface="+mn-ea"/>
                        </a:rPr>
                        <a:t>月</a:t>
                      </a:r>
                      <a:endParaRPr kumimoji="1" lang="en-US" altLang="ja-JP" dirty="0">
                        <a:latin typeface="+mn-ea"/>
                        <a:ea typeface="+mn-ea"/>
                      </a:endParaRPr>
                    </a:p>
                    <a:p>
                      <a:pPr algn="ctr"/>
                      <a:r>
                        <a:rPr kumimoji="1" lang="ja-JP" altLang="en-US" sz="1600" dirty="0">
                          <a:latin typeface="+mn-ea"/>
                          <a:ea typeface="+mn-ea"/>
                        </a:rPr>
                        <a:t>申請</a:t>
                      </a:r>
                    </a:p>
                  </a:txBody>
                  <a:tcPr anchor="ctr"/>
                </a:tc>
                <a:tc>
                  <a:txBody>
                    <a:bodyPr/>
                    <a:lstStyle/>
                    <a:p>
                      <a:pPr algn="ctr"/>
                      <a:r>
                        <a:rPr kumimoji="1" lang="en-US" altLang="ja-JP" dirty="0">
                          <a:latin typeface="+mn-ea"/>
                          <a:ea typeface="+mn-ea"/>
                        </a:rPr>
                        <a:t>5</a:t>
                      </a:r>
                      <a:r>
                        <a:rPr kumimoji="1" lang="ja-JP" altLang="en-US" dirty="0">
                          <a:latin typeface="+mn-ea"/>
                          <a:ea typeface="+mn-ea"/>
                        </a:rPr>
                        <a:t>月～</a:t>
                      </a:r>
                      <a:r>
                        <a:rPr kumimoji="1" lang="en-US" altLang="ja-JP" dirty="0">
                          <a:latin typeface="+mn-ea"/>
                          <a:ea typeface="+mn-ea"/>
                        </a:rPr>
                        <a:t>6</a:t>
                      </a:r>
                      <a:r>
                        <a:rPr kumimoji="1" lang="ja-JP" altLang="en-US" dirty="0">
                          <a:latin typeface="+mn-ea"/>
                          <a:ea typeface="+mn-ea"/>
                        </a:rPr>
                        <a:t>月</a:t>
                      </a:r>
                      <a:endParaRPr kumimoji="1" lang="en-US" altLang="ja-JP" dirty="0">
                        <a:latin typeface="+mn-ea"/>
                        <a:ea typeface="+mn-ea"/>
                      </a:endParaRPr>
                    </a:p>
                    <a:p>
                      <a:pPr algn="ctr"/>
                      <a:r>
                        <a:rPr kumimoji="1" lang="ja-JP" altLang="en-US" sz="1600" dirty="0">
                          <a:latin typeface="+mn-ea"/>
                          <a:ea typeface="+mn-ea"/>
                        </a:rPr>
                        <a:t>面接選考</a:t>
                      </a:r>
                    </a:p>
                  </a:txBody>
                  <a:tcPr anchor="ctr"/>
                </a:tc>
                <a:tc>
                  <a:txBody>
                    <a:bodyPr/>
                    <a:lstStyle/>
                    <a:p>
                      <a:pPr algn="ctr"/>
                      <a:r>
                        <a:rPr kumimoji="1" lang="en-US" altLang="ja-JP" dirty="0">
                          <a:latin typeface="+mn-ea"/>
                          <a:ea typeface="+mn-ea"/>
                        </a:rPr>
                        <a:t>7</a:t>
                      </a:r>
                      <a:r>
                        <a:rPr kumimoji="1" lang="ja-JP" altLang="en-US" dirty="0">
                          <a:latin typeface="+mn-ea"/>
                          <a:ea typeface="+mn-ea"/>
                        </a:rPr>
                        <a:t>月～</a:t>
                      </a:r>
                      <a:r>
                        <a:rPr kumimoji="1" lang="en-US" altLang="ja-JP" dirty="0">
                          <a:latin typeface="+mn-ea"/>
                          <a:ea typeface="+mn-ea"/>
                        </a:rPr>
                        <a:t>10</a:t>
                      </a:r>
                      <a:r>
                        <a:rPr kumimoji="1" lang="ja-JP" altLang="en-US" dirty="0">
                          <a:latin typeface="+mn-ea"/>
                          <a:ea typeface="+mn-ea"/>
                        </a:rPr>
                        <a:t>月</a:t>
                      </a:r>
                      <a:endParaRPr kumimoji="1" lang="en-US" altLang="ja-JP" dirty="0">
                        <a:latin typeface="+mn-ea"/>
                        <a:ea typeface="+mn-ea"/>
                      </a:endParaRPr>
                    </a:p>
                    <a:p>
                      <a:pPr algn="ctr"/>
                      <a:r>
                        <a:rPr kumimoji="1" lang="ja-JP" altLang="en-US" sz="1600" dirty="0">
                          <a:latin typeface="+mn-ea"/>
                          <a:ea typeface="+mn-ea"/>
                        </a:rPr>
                        <a:t>審査</a:t>
                      </a:r>
                    </a:p>
                  </a:txBody>
                  <a:tcPr anchor="ctr"/>
                </a:tc>
                <a:tc>
                  <a:txBody>
                    <a:bodyPr/>
                    <a:lstStyle/>
                    <a:p>
                      <a:pPr algn="ctr"/>
                      <a:r>
                        <a:rPr kumimoji="1" lang="en-US" altLang="ja-JP" dirty="0">
                          <a:latin typeface="+mn-ea"/>
                          <a:ea typeface="+mn-ea"/>
                        </a:rPr>
                        <a:t>11</a:t>
                      </a:r>
                      <a:r>
                        <a:rPr kumimoji="1" lang="ja-JP" altLang="en-US" dirty="0">
                          <a:latin typeface="+mn-ea"/>
                          <a:ea typeface="+mn-ea"/>
                        </a:rPr>
                        <a:t>月～</a:t>
                      </a:r>
                      <a:r>
                        <a:rPr kumimoji="1" lang="en-US" altLang="ja-JP" dirty="0">
                          <a:latin typeface="+mn-ea"/>
                          <a:ea typeface="+mn-ea"/>
                        </a:rPr>
                        <a:t>12</a:t>
                      </a:r>
                      <a:r>
                        <a:rPr kumimoji="1" lang="ja-JP" altLang="en-US" dirty="0">
                          <a:latin typeface="+mn-ea"/>
                          <a:ea typeface="+mn-ea"/>
                        </a:rPr>
                        <a:t>月</a:t>
                      </a:r>
                      <a:endParaRPr kumimoji="1" lang="en-US" altLang="ja-JP" dirty="0">
                        <a:latin typeface="+mn-ea"/>
                        <a:ea typeface="+mn-ea"/>
                      </a:endParaRPr>
                    </a:p>
                    <a:p>
                      <a:pPr algn="ctr"/>
                      <a:r>
                        <a:rPr kumimoji="1" lang="ja-JP" altLang="en-US" sz="1600" dirty="0">
                          <a:latin typeface="+mn-ea"/>
                          <a:ea typeface="+mn-ea"/>
                        </a:rPr>
                        <a:t>結果通知</a:t>
                      </a:r>
                      <a:endParaRPr kumimoji="1" lang="ja-JP" altLang="en-US" dirty="0">
                        <a:latin typeface="+mn-ea"/>
                        <a:ea typeface="+mn-ea"/>
                      </a:endParaRPr>
                    </a:p>
                  </a:txBody>
                  <a:tcPr anchor="ctr"/>
                </a:tc>
                <a:extLst>
                  <a:ext uri="{0D108BD9-81ED-4DB2-BD59-A6C34878D82A}">
                    <a16:rowId xmlns:a16="http://schemas.microsoft.com/office/drawing/2014/main" val="3308299406"/>
                  </a:ext>
                </a:extLst>
              </a:tr>
              <a:tr h="3048614">
                <a:tc>
                  <a:txBody>
                    <a:bodyPr/>
                    <a:lstStyle/>
                    <a:p>
                      <a:pPr algn="ctr"/>
                      <a:r>
                        <a:rPr kumimoji="1" lang="ja-JP" altLang="en-US" b="1" dirty="0">
                          <a:latin typeface="+mn-ea"/>
                          <a:ea typeface="+mn-ea"/>
                        </a:rPr>
                        <a:t>平和フェロー申請者はオンラインで申請を行い、必要書類である能力試験スコア教授や上司からの推薦書、小論文などを奨学金小委員会へと提出して頂きます。</a:t>
                      </a:r>
                    </a:p>
                  </a:txBody>
                  <a:tcPr anchor="ctr"/>
                </a:tc>
                <a:tc>
                  <a:txBody>
                    <a:bodyPr/>
                    <a:lstStyle/>
                    <a:p>
                      <a:pPr algn="ctr"/>
                      <a:r>
                        <a:rPr kumimoji="1" lang="ja-JP" altLang="en-US" b="1" dirty="0">
                          <a:latin typeface="+mn-ea"/>
                          <a:ea typeface="+mn-ea"/>
                        </a:rPr>
                        <a:t>地区による申請者の面接と選考を行い、資格を有する優秀な候補者について推薦を検討します。</a:t>
                      </a:r>
                    </a:p>
                  </a:txBody>
                  <a:tcPr anchor="ctr"/>
                </a:tc>
                <a:tc>
                  <a:txBody>
                    <a:bodyPr/>
                    <a:lstStyle/>
                    <a:p>
                      <a:pPr algn="ctr"/>
                      <a:r>
                        <a:rPr kumimoji="1" lang="ja-JP" altLang="en-US" b="1" dirty="0">
                          <a:latin typeface="+mn-ea"/>
                          <a:ea typeface="+mn-ea"/>
                        </a:rPr>
                        <a:t>ロータリアンと各大学の代表者から成るロータリー平和センター委員会が、審査と平和フェローの最終選考を行います。</a:t>
                      </a:r>
                    </a:p>
                  </a:txBody>
                  <a:tcPr anchor="ctr"/>
                </a:tc>
                <a:tc>
                  <a:txBody>
                    <a:bodyPr/>
                    <a:lstStyle/>
                    <a:p>
                      <a:pPr algn="ctr"/>
                      <a:r>
                        <a:rPr kumimoji="1" lang="ja-JP" altLang="en-US" b="1" dirty="0">
                          <a:latin typeface="+mn-ea"/>
                          <a:ea typeface="+mn-ea"/>
                        </a:rPr>
                        <a:t>選考結果が地区と本人に通知されます。選ばれた候補者は提携大学への入学申請を行います。</a:t>
                      </a:r>
                    </a:p>
                  </a:txBody>
                  <a:tcPr anchor="ctr"/>
                </a:tc>
                <a:extLst>
                  <a:ext uri="{0D108BD9-81ED-4DB2-BD59-A6C34878D82A}">
                    <a16:rowId xmlns:a16="http://schemas.microsoft.com/office/drawing/2014/main" val="3500906005"/>
                  </a:ext>
                </a:extLst>
              </a:tr>
            </a:tbl>
          </a:graphicData>
        </a:graphic>
      </p:graphicFrame>
      <p:sp>
        <p:nvSpPr>
          <p:cNvPr id="7" name="テキスト ボックス 6">
            <a:extLst>
              <a:ext uri="{FF2B5EF4-FFF2-40B4-BE49-F238E27FC236}">
                <a16:creationId xmlns:a16="http://schemas.microsoft.com/office/drawing/2014/main" id="{152B0946-8B2D-4943-8746-B01B7F214BF5}"/>
              </a:ext>
            </a:extLst>
          </p:cNvPr>
          <p:cNvSpPr txBox="1"/>
          <p:nvPr/>
        </p:nvSpPr>
        <p:spPr>
          <a:xfrm>
            <a:off x="0" y="6489702"/>
            <a:ext cx="9143996" cy="338554"/>
          </a:xfrm>
          <a:prstGeom prst="rect">
            <a:avLst/>
          </a:prstGeom>
          <a:noFill/>
        </p:spPr>
        <p:txBody>
          <a:bodyPr wrap="square" rtlCol="0">
            <a:spAutoFit/>
          </a:bodyPr>
          <a:lstStyle/>
          <a:p>
            <a:pPr algn="ctr"/>
            <a:r>
              <a:rPr kumimoji="1" lang="ja-JP" altLang="en-US" sz="1600" b="1" dirty="0">
                <a:solidFill>
                  <a:srgbClr val="FF0000"/>
                </a:solidFill>
              </a:rPr>
              <a:t>現在前年度応募受付にて当地区推薦の修士号取得プログラム候補者が</a:t>
            </a:r>
            <a:r>
              <a:rPr kumimoji="1" lang="en-US" altLang="ja-JP" sz="1600" b="1" dirty="0">
                <a:solidFill>
                  <a:srgbClr val="FF0000"/>
                </a:solidFill>
              </a:rPr>
              <a:t>1</a:t>
            </a:r>
            <a:r>
              <a:rPr kumimoji="1" lang="ja-JP" altLang="en-US" sz="1600" b="1" dirty="0">
                <a:solidFill>
                  <a:srgbClr val="FF0000"/>
                </a:solidFill>
              </a:rPr>
              <a:t>名います</a:t>
            </a:r>
          </a:p>
        </p:txBody>
      </p:sp>
    </p:spTree>
    <p:extLst>
      <p:ext uri="{BB962C8B-B14F-4D97-AF65-F5344CB8AC3E}">
        <p14:creationId xmlns:p14="http://schemas.microsoft.com/office/powerpoint/2010/main" val="1577507416"/>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a:extLst>
              <a:ext uri="{FF2B5EF4-FFF2-40B4-BE49-F238E27FC236}">
                <a16:creationId xmlns:a16="http://schemas.microsoft.com/office/drawing/2014/main" id="{1EBF1FDB-13AA-4EEA-BDC7-E0CBA7D642B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3268" y="2132590"/>
            <a:ext cx="3084830" cy="2203450"/>
          </a:xfrm>
          <a:prstGeom prst="rect">
            <a:avLst/>
          </a:prstGeom>
        </p:spPr>
      </p:pic>
      <p:pic>
        <p:nvPicPr>
          <p:cNvPr id="5" name="図 4">
            <a:extLst>
              <a:ext uri="{FF2B5EF4-FFF2-40B4-BE49-F238E27FC236}">
                <a16:creationId xmlns:a16="http://schemas.microsoft.com/office/drawing/2014/main" id="{998A3234-3F78-427C-B1F9-12445C015AB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83358" y="2132590"/>
            <a:ext cx="3084830" cy="2203450"/>
          </a:xfrm>
          <a:prstGeom prst="rect">
            <a:avLst/>
          </a:prstGeom>
        </p:spPr>
      </p:pic>
      <p:sp>
        <p:nvSpPr>
          <p:cNvPr id="11" name="テキスト ボックス 10">
            <a:extLst>
              <a:ext uri="{FF2B5EF4-FFF2-40B4-BE49-F238E27FC236}">
                <a16:creationId xmlns:a16="http://schemas.microsoft.com/office/drawing/2014/main" id="{DEB0BFF8-A334-4278-AA1C-5A442BAA0816}"/>
              </a:ext>
            </a:extLst>
          </p:cNvPr>
          <p:cNvSpPr txBox="1"/>
          <p:nvPr/>
        </p:nvSpPr>
        <p:spPr>
          <a:xfrm>
            <a:off x="0" y="1365206"/>
            <a:ext cx="9143997" cy="707886"/>
          </a:xfrm>
          <a:prstGeom prst="rect">
            <a:avLst/>
          </a:prstGeom>
          <a:noFill/>
        </p:spPr>
        <p:txBody>
          <a:bodyPr wrap="square" rtlCol="0">
            <a:spAutoFit/>
          </a:bodyPr>
          <a:lstStyle/>
          <a:p>
            <a:pPr algn="ctr"/>
            <a:r>
              <a:rPr lang="ja-JP" altLang="en-US" sz="4000" b="1" dirty="0">
                <a:latin typeface="+mn-ea"/>
              </a:rPr>
              <a:t>グローバル補助金奨学生</a:t>
            </a:r>
            <a:endParaRPr lang="en-US" altLang="ja-JP" sz="4000" b="1" dirty="0">
              <a:latin typeface="+mn-ea"/>
            </a:endParaRPr>
          </a:p>
        </p:txBody>
      </p:sp>
      <p:pic>
        <p:nvPicPr>
          <p:cNvPr id="10" name="図 2">
            <a:extLst>
              <a:ext uri="{FF2B5EF4-FFF2-40B4-BE49-F238E27FC236}">
                <a16:creationId xmlns:a16="http://schemas.microsoft.com/office/drawing/2014/main" id="{BE8B14EF-B8FC-40D5-A6F9-25CCA5BAB81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34035" y="246276"/>
            <a:ext cx="5075926" cy="723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a:extLst>
              <a:ext uri="{FF2B5EF4-FFF2-40B4-BE49-F238E27FC236}">
                <a16:creationId xmlns:a16="http://schemas.microsoft.com/office/drawing/2014/main" id="{408D4AA9-2CE2-4A3E-95E0-C624D7A41A83}"/>
              </a:ext>
            </a:extLst>
          </p:cNvPr>
          <p:cNvSpPr/>
          <p:nvPr/>
        </p:nvSpPr>
        <p:spPr>
          <a:xfrm>
            <a:off x="1" y="4569980"/>
            <a:ext cx="9143996" cy="2062103"/>
          </a:xfrm>
          <a:prstGeom prst="rect">
            <a:avLst/>
          </a:prstGeom>
        </p:spPr>
        <p:txBody>
          <a:bodyPr wrap="square">
            <a:spAutoFit/>
          </a:bodyPr>
          <a:lstStyle/>
          <a:p>
            <a:r>
              <a:rPr lang="ja-JP" altLang="en-US" sz="3200" b="1" dirty="0">
                <a:latin typeface="+mn-ea"/>
              </a:rPr>
              <a:t>　　　ロータリー財団とクラブは</a:t>
            </a:r>
            <a:endParaRPr lang="en-US" altLang="ja-JP" sz="3200" b="1" dirty="0">
              <a:latin typeface="+mn-ea"/>
            </a:endParaRPr>
          </a:p>
          <a:p>
            <a:r>
              <a:rPr lang="ja-JP" altLang="en-US" sz="3200" b="1" dirty="0">
                <a:latin typeface="+mn-ea"/>
              </a:rPr>
              <a:t>　　　大学・大学院レベルの奨学金を通じて</a:t>
            </a:r>
            <a:endParaRPr lang="en-US" altLang="ja-JP" sz="3200" b="1" dirty="0">
              <a:latin typeface="+mn-ea"/>
            </a:endParaRPr>
          </a:p>
          <a:p>
            <a:r>
              <a:rPr lang="ja-JP" altLang="en-US" sz="3200" b="1" dirty="0">
                <a:latin typeface="+mn-ea"/>
              </a:rPr>
              <a:t>　　　地域や世界で活躍できる</a:t>
            </a:r>
            <a:endParaRPr lang="en-US" altLang="ja-JP" sz="3200" b="1" dirty="0">
              <a:latin typeface="+mn-ea"/>
            </a:endParaRPr>
          </a:p>
          <a:p>
            <a:r>
              <a:rPr lang="ja-JP" altLang="en-US" sz="3200" b="1" dirty="0">
                <a:latin typeface="+mn-ea"/>
              </a:rPr>
              <a:t>　　　未来のリーダーを育てています。</a:t>
            </a:r>
          </a:p>
        </p:txBody>
      </p:sp>
      <p:sp>
        <p:nvSpPr>
          <p:cNvPr id="7" name="正方形/長方形 6">
            <a:extLst>
              <a:ext uri="{FF2B5EF4-FFF2-40B4-BE49-F238E27FC236}">
                <a16:creationId xmlns:a16="http://schemas.microsoft.com/office/drawing/2014/main" id="{0A442827-D90B-46CE-9999-A36DA926814B}"/>
              </a:ext>
            </a:extLst>
          </p:cNvPr>
          <p:cNvSpPr/>
          <p:nvPr/>
        </p:nvSpPr>
        <p:spPr>
          <a:xfrm>
            <a:off x="4573268" y="2132590"/>
            <a:ext cx="3084830" cy="2203450"/>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12" name="正方形/長方形 11">
            <a:extLst>
              <a:ext uri="{FF2B5EF4-FFF2-40B4-BE49-F238E27FC236}">
                <a16:creationId xmlns:a16="http://schemas.microsoft.com/office/drawing/2014/main" id="{67090CC8-06F3-4DB8-9ABB-46802D11C057}"/>
              </a:ext>
            </a:extLst>
          </p:cNvPr>
          <p:cNvSpPr/>
          <p:nvPr/>
        </p:nvSpPr>
        <p:spPr>
          <a:xfrm>
            <a:off x="1485898" y="2132590"/>
            <a:ext cx="3084830" cy="2203450"/>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698500373"/>
      </p:ext>
    </p:extLst>
  </p:cSld>
  <p:clrMapOvr>
    <a:masterClrMapping/>
  </p:clrMapOvr>
  <p:transition>
    <p:fade/>
  </p:transition>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6868</TotalTime>
  <Words>1175</Words>
  <Application>Microsoft Office PowerPoint</Application>
  <PresentationFormat>画面に合わせる (4:3)</PresentationFormat>
  <Paragraphs>200</Paragraphs>
  <Slides>16</Slides>
  <Notes>16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16</vt:i4>
      </vt:variant>
    </vt:vector>
  </HeadingPairs>
  <TitlesOfParts>
    <vt:vector size="22" baseType="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柳山稔</dc:creator>
  <cp:lastModifiedBy>owner</cp:lastModifiedBy>
  <cp:revision>117</cp:revision>
  <cp:lastPrinted>2018-04-06T23:19:20Z</cp:lastPrinted>
  <dcterms:created xsi:type="dcterms:W3CDTF">2018-02-18T02:44:48Z</dcterms:created>
  <dcterms:modified xsi:type="dcterms:W3CDTF">2018-08-28T07:53:44Z</dcterms:modified>
</cp:coreProperties>
</file>